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56" r:id="rId2"/>
    <p:sldId id="573" r:id="rId3"/>
    <p:sldId id="483" r:id="rId4"/>
    <p:sldId id="472" r:id="rId5"/>
    <p:sldId id="471" r:id="rId6"/>
    <p:sldId id="570" r:id="rId7"/>
    <p:sldId id="477" r:id="rId8"/>
    <p:sldId id="478" r:id="rId9"/>
    <p:sldId id="476" r:id="rId10"/>
    <p:sldId id="485" r:id="rId11"/>
    <p:sldId id="497" r:id="rId12"/>
    <p:sldId id="491" r:id="rId13"/>
    <p:sldId id="493" r:id="rId14"/>
    <p:sldId id="492" r:id="rId15"/>
    <p:sldId id="540" r:id="rId16"/>
    <p:sldId id="567" r:id="rId17"/>
    <p:sldId id="574" r:id="rId18"/>
    <p:sldId id="558" r:id="rId19"/>
    <p:sldId id="575" r:id="rId20"/>
    <p:sldId id="576" r:id="rId21"/>
    <p:sldId id="559" r:id="rId22"/>
    <p:sldId id="560" r:id="rId23"/>
    <p:sldId id="569" r:id="rId24"/>
    <p:sldId id="541" r:id="rId25"/>
    <p:sldId id="542" r:id="rId26"/>
    <p:sldId id="554" r:id="rId27"/>
    <p:sldId id="499" r:id="rId28"/>
    <p:sldId id="553" r:id="rId29"/>
    <p:sldId id="571" r:id="rId30"/>
    <p:sldId id="524" r:id="rId31"/>
    <p:sldId id="525" r:id="rId32"/>
    <p:sldId id="526" r:id="rId33"/>
    <p:sldId id="527" r:id="rId34"/>
    <p:sldId id="528" r:id="rId35"/>
    <p:sldId id="529" r:id="rId36"/>
    <p:sldId id="530" r:id="rId37"/>
    <p:sldId id="572" r:id="rId38"/>
    <p:sldId id="532" r:id="rId39"/>
    <p:sldId id="533" r:id="rId40"/>
    <p:sldId id="534" r:id="rId41"/>
    <p:sldId id="544" r:id="rId42"/>
    <p:sldId id="545" r:id="rId43"/>
    <p:sldId id="555" r:id="rId44"/>
    <p:sldId id="547" r:id="rId45"/>
    <p:sldId id="548" r:id="rId46"/>
    <p:sldId id="577" r:id="rId47"/>
    <p:sldId id="519" r:id="rId48"/>
    <p:sldId id="521" r:id="rId49"/>
    <p:sldId id="556" r:id="rId50"/>
    <p:sldId id="468" r:id="rId51"/>
    <p:sldId id="469" r:id="rId52"/>
    <p:sldId id="470" r:id="rId53"/>
  </p:sldIdLst>
  <p:sldSz cx="9144000" cy="6858000" type="screen4x3"/>
  <p:notesSz cx="6669088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113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288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A0E0D-ECE6-404D-B271-5A664FAA03C3}" type="datetimeFigureOut">
              <a:rPr lang="it-IT" smtClean="0"/>
              <a:t>17/12/16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ADCB4-2501-4DD2-972D-9FFA9984B7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1189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EDA74-3BBB-7D42-A46A-0DA5D010E894}" type="datetimeFigureOut">
              <a:rPr lang="it-IT" smtClean="0"/>
              <a:t>17/12/16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EF5EF-43FA-2B49-BC4D-691321F5DC2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3928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B29CC0-51FF-4B98-BF36-0ABD75889D5D}" type="slidenum">
              <a:rPr lang="it-IT" smtClean="0"/>
              <a:pPr/>
              <a:t>13</a:t>
            </a:fld>
            <a:endParaRPr lang="it-IT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>
                <a:latin typeface="Calibri" charset="0"/>
                <a:ea typeface="宋体" charset="0"/>
              </a:rPr>
              <a:t>Per tutti è in aumento rispetto al 1985, per Italia e NL è in diminuzione nel 2010 rispetto al 1995</a:t>
            </a:r>
          </a:p>
        </p:txBody>
      </p:sp>
      <p:sp>
        <p:nvSpPr>
          <p:cNvPr id="2457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fld id="{DC6A4D4D-172F-A24F-8C7C-233DB5EB6506}" type="slidenum">
              <a:rPr lang="it-IT" sz="1200"/>
              <a:pPr eaLnBrk="1" hangingPunct="1"/>
              <a:t>17</a:t>
            </a:fld>
            <a:endParaRPr lang="it-IT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0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>
                <a:latin typeface="Calibri" charset="0"/>
                <a:ea typeface="宋体" charset="0"/>
              </a:rPr>
              <a:t>Solo per NL è in calo nel 2010 rispetto al 1985, e solo per NL è in calo anche rispetto al 1995 (che però era più alto del 1985). </a:t>
            </a:r>
          </a:p>
        </p:txBody>
      </p:sp>
      <p:sp>
        <p:nvSpPr>
          <p:cNvPr id="2765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fld id="{20A8EFAD-25C9-8A4F-8E51-8D1F363ED9A6}" type="slidenum">
              <a:rPr lang="it-IT" sz="1200"/>
              <a:pPr eaLnBrk="1" hangingPunct="1"/>
              <a:t>20</a:t>
            </a:fld>
            <a:endParaRPr lang="it-IT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Fonte: ISFOL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EF5EF-43FA-2B49-BC4D-691321F5DC23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0455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Fonte Eu </a:t>
            </a:r>
            <a:r>
              <a:rPr lang="it-IT" dirty="0" err="1" smtClean="0"/>
              <a:t>Silc</a:t>
            </a:r>
            <a:r>
              <a:rPr lang="it-IT" dirty="0" smtClean="0"/>
              <a:t> 2007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EF5EF-43FA-2B49-BC4D-691321F5DC23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602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AD-SILC dataset adding from administrative archives working histories of individuals sampled in IT-SILC2005 from the beginning of the activity up to 2009 =&gt; focus on the period 1987-2009.</a:t>
            </a:r>
          </a:p>
          <a:p>
            <a:r>
              <a:rPr lang="en-GB" sz="1200" dirty="0" smtClean="0"/>
              <a:t>Focus on private employees aged 25-54, excluding immigrants.</a:t>
            </a:r>
          </a:p>
          <a:p>
            <a:r>
              <a:rPr lang="en-GB" sz="1200" dirty="0" smtClean="0"/>
              <a:t>We do not have information on the temporary-permanent employment arrangement and on the detailed individual occupation. But include detailed controls on firm’s sector and size.</a:t>
            </a:r>
          </a:p>
          <a:p>
            <a:r>
              <a:rPr lang="en-GB" sz="1200" dirty="0" smtClean="0"/>
              <a:t>No hourly wages, but three kinds of earnings for inferring the effect of unemployment and working hours: annual, weekly and weekly for full-time earnings. </a:t>
            </a:r>
          </a:p>
          <a:p>
            <a:r>
              <a:rPr lang="en-GB" sz="1200" dirty="0" smtClean="0"/>
              <a:t>Four educational levels (primary educated too).</a:t>
            </a:r>
          </a:p>
          <a:p>
            <a:r>
              <a:rPr lang="en-GB" sz="1200" dirty="0" smtClean="0"/>
              <a:t>Decomposition of inequality shown by MLD (controlling for fixed weights), residual inequality (i.e. Variance of estimated residuals) and R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 of wage equations.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EF5EF-43FA-2B49-BC4D-691321F5DC23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7148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Fig. 4: OLS estimated coefficient of the association between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Source: elaborations on EU-SILC 2005</a:t>
            </a:r>
            <a:endParaRPr lang="it-I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dirty="0" smtClean="0"/>
          </a:p>
          <a:p>
            <a:r>
              <a:rPr lang="it-IT" dirty="0" err="1" smtClean="0"/>
              <a:t>Earning</a:t>
            </a:r>
            <a:r>
              <a:rPr lang="it-IT" baseline="0" dirty="0" err="1" smtClean="0"/>
              <a:t>s</a:t>
            </a:r>
            <a:r>
              <a:rPr lang="it-IT" baseline="0" dirty="0" smtClean="0"/>
              <a:t> with the </a:t>
            </a:r>
            <a:r>
              <a:rPr lang="it-IT" baseline="0" dirty="0" err="1" smtClean="0"/>
              <a:t>same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education</a:t>
            </a:r>
            <a:r>
              <a:rPr lang="it-IT" baseline="0" dirty="0" smtClean="0"/>
              <a:t>…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EF5EF-43FA-2B49-BC4D-691321F5DC23}" type="slidenum">
              <a:rPr lang="it-IT" smtClean="0"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512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Fig. 5: OLS estimated coefficient of the association between 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Source: elaborations on EU-SILC 2005 </a:t>
            </a:r>
            <a:endParaRPr lang="it-I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dirty="0" smtClean="0"/>
          </a:p>
          <a:p>
            <a:r>
              <a:rPr lang="it-IT" dirty="0" err="1" smtClean="0"/>
              <a:t>Controlling</a:t>
            </a:r>
            <a:r>
              <a:rPr lang="it-IT" dirty="0" smtClean="0"/>
              <a:t> for </a:t>
            </a:r>
            <a:r>
              <a:rPr lang="it-IT" dirty="0" err="1" smtClean="0"/>
              <a:t>occupation</a:t>
            </a:r>
            <a:r>
              <a:rPr lang="it-IT" baseline="0" dirty="0" smtClean="0"/>
              <a:t> and </a:t>
            </a:r>
            <a:r>
              <a:rPr lang="it-IT" baseline="0" dirty="0" err="1" smtClean="0"/>
              <a:t>education</a:t>
            </a:r>
            <a:r>
              <a:rPr lang="it-IT" baseline="0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EF5EF-43FA-2B49-BC4D-691321F5DC23}" type="slidenum">
              <a:rPr lang="it-IT" smtClean="0"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680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8F68-7D6B-DF48-83E9-386212352009}" type="datetimeFigureOut">
              <a:rPr lang="it-IT" smtClean="0"/>
              <a:t>17/12/16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372-C77A-8B46-B0BB-5702146E17B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41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8F68-7D6B-DF48-83E9-386212352009}" type="datetimeFigureOut">
              <a:rPr lang="it-IT" smtClean="0"/>
              <a:t>17/12/16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372-C77A-8B46-B0BB-5702146E17B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2266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8F68-7D6B-DF48-83E9-386212352009}" type="datetimeFigureOut">
              <a:rPr lang="it-IT" smtClean="0"/>
              <a:t>17/12/16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372-C77A-8B46-B0BB-5702146E17B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15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8F68-7D6B-DF48-83E9-386212352009}" type="datetimeFigureOut">
              <a:rPr lang="it-IT" smtClean="0"/>
              <a:t>17/12/16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372-C77A-8B46-B0BB-5702146E17B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133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8F68-7D6B-DF48-83E9-386212352009}" type="datetimeFigureOut">
              <a:rPr lang="it-IT" smtClean="0"/>
              <a:t>17/12/16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372-C77A-8B46-B0BB-5702146E17B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433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8F68-7D6B-DF48-83E9-386212352009}" type="datetimeFigureOut">
              <a:rPr lang="it-IT" smtClean="0"/>
              <a:t>17/12/16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372-C77A-8B46-B0BB-5702146E17B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34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8F68-7D6B-DF48-83E9-386212352009}" type="datetimeFigureOut">
              <a:rPr lang="it-IT" smtClean="0"/>
              <a:t>17/12/16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372-C77A-8B46-B0BB-5702146E17B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089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8F68-7D6B-DF48-83E9-386212352009}" type="datetimeFigureOut">
              <a:rPr lang="it-IT" smtClean="0"/>
              <a:t>17/12/16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372-C77A-8B46-B0BB-5702146E17B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29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8F68-7D6B-DF48-83E9-386212352009}" type="datetimeFigureOut">
              <a:rPr lang="it-IT" smtClean="0"/>
              <a:t>17/12/16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372-C77A-8B46-B0BB-5702146E17B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930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8F68-7D6B-DF48-83E9-386212352009}" type="datetimeFigureOut">
              <a:rPr lang="it-IT" smtClean="0"/>
              <a:t>17/12/16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372-C77A-8B46-B0BB-5702146E17B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87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8F68-7D6B-DF48-83E9-386212352009}" type="datetimeFigureOut">
              <a:rPr lang="it-IT" smtClean="0"/>
              <a:t>17/12/16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372-C77A-8B46-B0BB-5702146E17B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10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8F68-7D6B-DF48-83E9-386212352009}" type="datetimeFigureOut">
              <a:rPr lang="it-IT" smtClean="0"/>
              <a:t>17/12/16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6372-C77A-8B46-B0BB-5702146E17B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395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ticaeconomia.i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17500" y="1341113"/>
            <a:ext cx="8597900" cy="1891038"/>
          </a:xfrm>
        </p:spPr>
        <p:txBody>
          <a:bodyPr>
            <a:normAutofit/>
          </a:bodyPr>
          <a:lstStyle/>
          <a:p>
            <a:r>
              <a:rPr lang="it-IT" i="1" dirty="0" smtClean="0">
                <a:solidFill>
                  <a:srgbClr val="FF0000"/>
                </a:solidFill>
              </a:rPr>
              <a:t>Disuguaglianze inaccettabili. L’immobilità economica in Italia</a:t>
            </a:r>
            <a:endParaRPr lang="it-IT" sz="2700" i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12800" y="3886200"/>
            <a:ext cx="7366000" cy="1752600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Maurizio </a:t>
            </a:r>
            <a:r>
              <a:rPr lang="it-IT" dirty="0" err="1" smtClean="0"/>
              <a:t>Franzini</a:t>
            </a:r>
            <a:endParaRPr lang="it-IT" dirty="0" smtClean="0"/>
          </a:p>
          <a:p>
            <a:r>
              <a:rPr lang="it-IT" dirty="0" smtClean="0"/>
              <a:t>Sapienza Università di Roma </a:t>
            </a:r>
          </a:p>
          <a:p>
            <a:endParaRPr lang="it-IT" i="1" dirty="0" smtClean="0"/>
          </a:p>
          <a:p>
            <a:r>
              <a:rPr lang="it-IT" i="1" dirty="0" smtClean="0"/>
              <a:t>Milano, 17  Dicembre 2016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757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7162"/>
          </a:xfrm>
        </p:spPr>
        <p:txBody>
          <a:bodyPr>
            <a:normAutofit/>
          </a:bodyPr>
          <a:lstStyle/>
          <a:p>
            <a:r>
              <a:rPr lang="it-IT" sz="4000" i="1" dirty="0" smtClean="0">
                <a:solidFill>
                  <a:srgbClr val="FF0000"/>
                </a:solidFill>
              </a:rPr>
              <a:t>Misurare la TID. </a:t>
            </a:r>
            <a:br>
              <a:rPr lang="it-IT" sz="4000" i="1" dirty="0" smtClean="0">
                <a:solidFill>
                  <a:srgbClr val="FF0000"/>
                </a:solidFill>
              </a:rPr>
            </a:br>
            <a:r>
              <a:rPr lang="it-IT" sz="4000" i="1" dirty="0" smtClean="0">
                <a:solidFill>
                  <a:srgbClr val="FF0000"/>
                </a:solidFill>
              </a:rPr>
              <a:t>Il coefficiente β </a:t>
            </a:r>
            <a:endParaRPr lang="it-IT" sz="4000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87600"/>
            <a:ext cx="8140700" cy="4025900"/>
          </a:xfrm>
        </p:spPr>
        <p:txBody>
          <a:bodyPr>
            <a:normAutofit/>
          </a:bodyPr>
          <a:lstStyle/>
          <a:p>
            <a:r>
              <a:rPr lang="it-IT" dirty="0" smtClean="0"/>
              <a:t>E’ positivo se in media i redditi dei figli dei ricchi sono più alti di quelli dei figli dei poveri</a:t>
            </a:r>
          </a:p>
          <a:p>
            <a:r>
              <a:rPr lang="it-IT" dirty="0" smtClean="0"/>
              <a:t>Più è vicino a 1 più la differenza di reddito tra i figli si avvicina a quella che c’era tra i genitori : </a:t>
            </a:r>
          </a:p>
          <a:p>
            <a:endParaRPr lang="it-IT" dirty="0"/>
          </a:p>
          <a:p>
            <a:pPr marL="0" indent="0">
              <a:buNone/>
            </a:pPr>
            <a:endParaRPr lang="it-IT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4" y="5748338"/>
            <a:ext cx="3861911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2932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900" y="0"/>
            <a:ext cx="9055100" cy="1417638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it-IT" sz="3200" i="1" dirty="0" smtClean="0">
                <a:solidFill>
                  <a:srgbClr val="FF0000"/>
                </a:solidFill>
              </a:rPr>
              <a:t>L’associazione dei redditi di padri e figli. </a:t>
            </a:r>
            <a:br>
              <a:rPr lang="it-IT" sz="3200" i="1" dirty="0" smtClean="0">
                <a:solidFill>
                  <a:srgbClr val="FF0000"/>
                </a:solidFill>
              </a:rPr>
            </a:br>
            <a:r>
              <a:rPr lang="it-IT" sz="3200" i="1" dirty="0" smtClean="0">
                <a:solidFill>
                  <a:srgbClr val="FF0000"/>
                </a:solidFill>
              </a:rPr>
              <a:t>Il coefficiente β nei paesi avanzati </a:t>
            </a:r>
            <a:r>
              <a:rPr lang="it-IT" sz="3200" b="1" dirty="0">
                <a:solidFill>
                  <a:srgbClr val="FF0000"/>
                </a:solidFill>
              </a:rPr>
              <a:t/>
            </a:r>
            <a:br>
              <a:rPr lang="it-IT" sz="3200" b="1" dirty="0">
                <a:solidFill>
                  <a:srgbClr val="FF0000"/>
                </a:solidFill>
              </a:rPr>
            </a:br>
            <a:endParaRPr lang="it-IT" sz="3200" b="1" dirty="0" smtClean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48B6D3-490F-42BA-A558-898AC39F0BEC}" type="slidenum">
              <a:rPr lang="it-IT"/>
              <a:pPr>
                <a:defRPr/>
              </a:pPr>
              <a:t>11</a:t>
            </a:fld>
            <a:endParaRPr lang="it-IT"/>
          </a:p>
        </p:txBody>
      </p:sp>
      <p:pic>
        <p:nvPicPr>
          <p:cNvPr id="2970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600200"/>
            <a:ext cx="7848600" cy="4724400"/>
          </a:xfrm>
          <a:noFill/>
        </p:spPr>
      </p:pic>
    </p:spTree>
    <p:extLst>
      <p:ext uri="{BB962C8B-B14F-4D97-AF65-F5344CB8AC3E}">
        <p14:creationId xmlns:p14="http://schemas.microsoft.com/office/powerpoint/2010/main" val="1567463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>
                <a:solidFill>
                  <a:srgbClr val="FF0000"/>
                </a:solidFill>
              </a:rPr>
              <a:t>C</a:t>
            </a:r>
            <a:r>
              <a:rPr lang="it-IT" i="1" dirty="0" smtClean="0">
                <a:solidFill>
                  <a:srgbClr val="FF0000"/>
                </a:solidFill>
              </a:rPr>
              <a:t>ommenti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>
                <a:cs typeface="ＭＳ Ｐゴシック" charset="0"/>
              </a:rPr>
              <a:t>I redditi dei figli presi in considerazione sono </a:t>
            </a:r>
            <a:r>
              <a:rPr lang="it-IT" dirty="0" smtClean="0">
                <a:solidFill>
                  <a:srgbClr val="0000FF"/>
                </a:solidFill>
                <a:cs typeface="ＭＳ Ｐゴシック" charset="0"/>
              </a:rPr>
              <a:t>soltanto i redditi da lavoro </a:t>
            </a:r>
            <a:r>
              <a:rPr lang="it-IT" dirty="0" smtClean="0">
                <a:cs typeface="ＭＳ Ｐゴシック" charset="0"/>
              </a:rPr>
              <a:t>(rispetto ai quali la trasmissione intergenerazionale è più difficile)</a:t>
            </a:r>
            <a:endParaRPr lang="it-IT" dirty="0">
              <a:cs typeface="ＭＳ Ｐゴシック" charset="0"/>
            </a:endParaRPr>
          </a:p>
          <a:p>
            <a:r>
              <a:rPr lang="it-IT" dirty="0" smtClean="0"/>
              <a:t>Problemi della disponibilità e qualità dei </a:t>
            </a:r>
            <a:r>
              <a:rPr lang="it-IT" dirty="0" smtClean="0">
                <a:solidFill>
                  <a:srgbClr val="0000FF"/>
                </a:solidFill>
              </a:rPr>
              <a:t>dati</a:t>
            </a:r>
          </a:p>
          <a:p>
            <a:r>
              <a:rPr lang="it-IT" dirty="0" smtClean="0"/>
              <a:t>La “sorpresa” degli Stati Uniti: </a:t>
            </a:r>
            <a:r>
              <a:rPr lang="it-IT" dirty="0" smtClean="0">
                <a:solidFill>
                  <a:srgbClr val="0000FF"/>
                </a:solidFill>
              </a:rPr>
              <a:t>no American </a:t>
            </a:r>
            <a:r>
              <a:rPr lang="it-IT" dirty="0" err="1" smtClean="0">
                <a:solidFill>
                  <a:srgbClr val="0000FF"/>
                </a:solidFill>
              </a:rPr>
              <a:t>Dream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253590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421B8-4F87-493D-A0C2-3BDAA53A7361}" type="slidenum">
              <a:rPr lang="it-IT"/>
              <a:pPr>
                <a:defRPr/>
              </a:pPr>
              <a:t>13</a:t>
            </a:fld>
            <a:endParaRPr lang="it-IT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914400"/>
          </a:xfrm>
        </p:spPr>
        <p:txBody>
          <a:bodyPr/>
          <a:lstStyle/>
          <a:p>
            <a:pPr eaLnBrk="1" hangingPunct="1"/>
            <a:r>
              <a:rPr lang="it-IT" sz="3800" i="1" dirty="0" smtClean="0">
                <a:solidFill>
                  <a:srgbClr val="FF0000"/>
                </a:solidFill>
              </a:rPr>
              <a:t>Come si trasmettono le diseguaglianze?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5334000"/>
          </a:xfrm>
        </p:spPr>
        <p:txBody>
          <a:bodyPr/>
          <a:lstStyle/>
          <a:p>
            <a:pPr marL="552450" indent="-552450" eaLnBrk="1" hangingPunct="1">
              <a:lnSpc>
                <a:spcPct val="8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it-IT" sz="2600" dirty="0" smtClean="0"/>
              <a:t>Meccanismi “meritocratici” o “nepotistici”?</a:t>
            </a:r>
          </a:p>
          <a:p>
            <a:pPr marL="552450" indent="-552450" eaLnBrk="1" hangingPunct="1">
              <a:lnSpc>
                <a:spcPct val="8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it-IT" sz="2600" dirty="0" smtClean="0"/>
              <a:t>4 canali che agiscono spesso in interazione:</a:t>
            </a:r>
          </a:p>
          <a:p>
            <a:pPr marL="552450" indent="-552450" eaLnBrk="1" hangingPunct="1">
              <a:lnSpc>
                <a:spcPct val="80000"/>
              </a:lnSpc>
              <a:spcAft>
                <a:spcPct val="15000"/>
              </a:spcAft>
              <a:buFont typeface="Wingdings" pitchFamily="2" charset="2"/>
              <a:buAutoNum type="arabicPeriod"/>
            </a:pPr>
            <a:r>
              <a:rPr lang="it-IT" sz="2600" u="sng" dirty="0" smtClean="0">
                <a:solidFill>
                  <a:srgbClr val="000090"/>
                </a:solidFill>
              </a:rPr>
              <a:t>Genetico</a:t>
            </a:r>
            <a:r>
              <a:rPr lang="it-IT" sz="2600" dirty="0" smtClean="0"/>
              <a:t>: abilità cognitive e non; aspetto fisico;… </a:t>
            </a:r>
          </a:p>
          <a:p>
            <a:pPr marL="552450" indent="-552450" eaLnBrk="1" hangingPunct="1">
              <a:lnSpc>
                <a:spcPct val="80000"/>
              </a:lnSpc>
              <a:spcAft>
                <a:spcPct val="15000"/>
              </a:spcAft>
              <a:buFont typeface="Wingdings" pitchFamily="2" charset="2"/>
              <a:buAutoNum type="arabicPeriod"/>
            </a:pPr>
            <a:r>
              <a:rPr lang="it-IT" sz="2600" u="sng" dirty="0" smtClean="0">
                <a:solidFill>
                  <a:srgbClr val="000090"/>
                </a:solidFill>
              </a:rPr>
              <a:t>Economico</a:t>
            </a:r>
            <a:r>
              <a:rPr lang="it-IT" sz="2600" dirty="0" smtClean="0">
                <a:solidFill>
                  <a:srgbClr val="000090"/>
                </a:solidFill>
              </a:rPr>
              <a:t>: </a:t>
            </a:r>
            <a:r>
              <a:rPr lang="it-IT" sz="2600" dirty="0" smtClean="0"/>
              <a:t>reddito e ricchezza, vincoli di liquidità e menù di scelta. </a:t>
            </a:r>
          </a:p>
          <a:p>
            <a:pPr marL="552450" indent="-552450" eaLnBrk="1" hangingPunct="1">
              <a:lnSpc>
                <a:spcPct val="80000"/>
              </a:lnSpc>
              <a:spcAft>
                <a:spcPct val="15000"/>
              </a:spcAft>
              <a:buFont typeface="Wingdings" pitchFamily="2" charset="2"/>
              <a:buAutoNum type="arabicPeriod"/>
            </a:pPr>
            <a:r>
              <a:rPr lang="it-IT" sz="2600" u="sng" dirty="0" smtClean="0">
                <a:solidFill>
                  <a:srgbClr val="000090"/>
                </a:solidFill>
              </a:rPr>
              <a:t>Culturale</a:t>
            </a:r>
            <a:r>
              <a:rPr lang="it-IT" sz="2600" dirty="0" smtClean="0"/>
              <a:t>: informazioni e cure; valore non monetario dell’istruzione; gusti e preferenze; abilità non cognitive e avversione al rischio (</a:t>
            </a:r>
            <a:r>
              <a:rPr lang="it-IT" sz="2600" i="1" dirty="0" smtClean="0"/>
              <a:t>soft </a:t>
            </a:r>
            <a:r>
              <a:rPr lang="it-IT" sz="2600" i="1" dirty="0" err="1" smtClean="0"/>
              <a:t>skills</a:t>
            </a:r>
            <a:r>
              <a:rPr lang="it-IT" sz="2600" dirty="0" smtClean="0"/>
              <a:t>).</a:t>
            </a:r>
          </a:p>
          <a:p>
            <a:pPr marL="552450" indent="-552450" eaLnBrk="1" hangingPunct="1">
              <a:lnSpc>
                <a:spcPct val="80000"/>
              </a:lnSpc>
              <a:spcAft>
                <a:spcPct val="15000"/>
              </a:spcAft>
              <a:buFont typeface="Wingdings" pitchFamily="2" charset="2"/>
              <a:buAutoNum type="arabicPeriod"/>
            </a:pPr>
            <a:r>
              <a:rPr lang="it-IT" sz="2600" u="sng" dirty="0" smtClean="0">
                <a:solidFill>
                  <a:srgbClr val="000090"/>
                </a:solidFill>
              </a:rPr>
              <a:t>Sociale</a:t>
            </a:r>
            <a:r>
              <a:rPr lang="it-IT" sz="2600" dirty="0" smtClean="0"/>
              <a:t>: area di residenza; network sociali; omogamia coniugale.</a:t>
            </a:r>
          </a:p>
          <a:p>
            <a:pPr marL="0" indent="0" eaLnBrk="1" hangingPunct="1">
              <a:lnSpc>
                <a:spcPct val="80000"/>
              </a:lnSpc>
              <a:spcAft>
                <a:spcPct val="15000"/>
              </a:spcAft>
              <a:buNone/>
            </a:pPr>
            <a:r>
              <a:rPr lang="it-IT" sz="2600" dirty="0" smtClean="0"/>
              <a:t>Possibile forte correlazione tra reddito e ultimi due canali.</a:t>
            </a:r>
          </a:p>
        </p:txBody>
      </p:sp>
    </p:spTree>
    <p:extLst>
      <p:ext uri="{BB962C8B-B14F-4D97-AF65-F5344CB8AC3E}">
        <p14:creationId xmlns:p14="http://schemas.microsoft.com/office/powerpoint/2010/main" val="567496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i="1" dirty="0" smtClean="0">
                <a:solidFill>
                  <a:srgbClr val="FF0000"/>
                </a:solidFill>
              </a:rPr>
              <a:t>L’eguaglianza delle opportunità</a:t>
            </a:r>
            <a:endParaRPr lang="it-IT" sz="4000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L’eguaglianza delle opportunità- EO-   sembra essere accettata e difesa da tutti. </a:t>
            </a:r>
          </a:p>
          <a:p>
            <a:r>
              <a:rPr lang="it-IT" dirty="0" smtClean="0"/>
              <a:t>Che rapporto ha la EO con la TID? </a:t>
            </a:r>
          </a:p>
          <a:p>
            <a:r>
              <a:rPr lang="it-IT" dirty="0" smtClean="0"/>
              <a:t>In particolare, per avere EO occorre TID=0? Dipende da quali consideriamo opportunità da eguagliare. Esempio: I ricchi trasmettono valori che favoriscono i propri figli nel mercato del lavoro….</a:t>
            </a:r>
          </a:p>
          <a:p>
            <a:r>
              <a:rPr lang="it-IT" dirty="0" smtClean="0"/>
              <a:t>NB: più ampio l’insieme delle opportunità che si ritiene debbano essere livellate più “ingiusto” un certo TID e, dunque, una certa intensità dell’immobilità sociale.</a:t>
            </a:r>
          </a:p>
          <a:p>
            <a:r>
              <a:rPr lang="it-IT" dirty="0" smtClean="0"/>
              <a:t>Implicazione: potrebbe esservi un grado “giusto” di immobilità sociale e di TID.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226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 smtClean="0">
                <a:solidFill>
                  <a:srgbClr val="FF0000"/>
                </a:solidFill>
              </a:rPr>
              <a:t>Disuguaglianza corrente e trasmissione intergenerazionale 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Presunzione che non vi sia alcun nesso, e questo consente di sostenere che un’elevata disuguaglianza è compatibile con bassa TID, elevata mobilità e anche eventualmente con EO</a:t>
            </a:r>
          </a:p>
          <a:p>
            <a:r>
              <a:rPr lang="it-IT" dirty="0" smtClean="0"/>
              <a:t>I dati raccontano un’altra storia 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193437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273176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i="1" dirty="0" smtClean="0">
                <a:solidFill>
                  <a:srgbClr val="0000FF"/>
                </a:solidFill>
              </a:rPr>
              <a:t>La disuguaglianza nei redditi</a:t>
            </a:r>
            <a:r>
              <a:rPr lang="it-IT" sz="3600" i="1" dirty="0" smtClean="0">
                <a:solidFill>
                  <a:srgbClr val="0000FF"/>
                </a:solidFill>
              </a:rPr>
              <a:t>:</a:t>
            </a:r>
            <a:br>
              <a:rPr lang="it-IT" sz="3600" i="1" dirty="0" smtClean="0">
                <a:solidFill>
                  <a:srgbClr val="0000FF"/>
                </a:solidFill>
              </a:rPr>
            </a:br>
            <a:r>
              <a:rPr lang="it-IT" sz="3600" i="1" dirty="0" smtClean="0">
                <a:solidFill>
                  <a:srgbClr val="0000FF"/>
                </a:solidFill>
              </a:rPr>
              <a:t> </a:t>
            </a:r>
            <a:r>
              <a:rPr lang="it-IT" sz="3600" i="1" dirty="0" smtClean="0">
                <a:solidFill>
                  <a:srgbClr val="0000FF"/>
                </a:solidFill>
              </a:rPr>
              <a:t>alcuni dati</a:t>
            </a:r>
            <a:endParaRPr lang="it-IT" sz="3600" i="1" dirty="0">
              <a:solidFill>
                <a:srgbClr val="0000FF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52500" y="2654300"/>
            <a:ext cx="72332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i="1" dirty="0" smtClean="0">
                <a:solidFill>
                  <a:srgbClr val="FF0000"/>
                </a:solidFill>
              </a:rPr>
              <a:t>Tendenziale e marcato peggioramento </a:t>
            </a:r>
          </a:p>
          <a:p>
            <a:r>
              <a:rPr lang="it-IT" sz="3200" i="1" dirty="0" smtClean="0">
                <a:solidFill>
                  <a:srgbClr val="FF0000"/>
                </a:solidFill>
              </a:rPr>
              <a:t>nella disuguaglianza dei redditi disponibili </a:t>
            </a:r>
            <a:endParaRPr lang="it-IT" sz="3200" i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336800" y="4007991"/>
            <a:ext cx="57903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i="1" dirty="0" smtClean="0">
                <a:solidFill>
                  <a:srgbClr val="FF0000"/>
                </a:solidFill>
              </a:rPr>
              <a:t>Peggioramento ancora maggiore </a:t>
            </a:r>
          </a:p>
          <a:p>
            <a:r>
              <a:rPr lang="it-IT" sz="3200" i="1" dirty="0" smtClean="0">
                <a:solidFill>
                  <a:srgbClr val="FF0000"/>
                </a:solidFill>
              </a:rPr>
              <a:t>nei redditi di mercato</a:t>
            </a:r>
            <a:endParaRPr lang="it-IT" sz="3200" i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130300" y="5377597"/>
            <a:ext cx="555312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i="1" dirty="0" smtClean="0">
                <a:solidFill>
                  <a:srgbClr val="FF0000"/>
                </a:solidFill>
              </a:rPr>
              <a:t>Crescente concentrazione al top</a:t>
            </a:r>
            <a:endParaRPr lang="it-IT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69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200" i="1" dirty="0">
                <a:solidFill>
                  <a:srgbClr val="FF0000"/>
                </a:solidFill>
              </a:rPr>
              <a:t>Andamento dell’indice di </a:t>
            </a:r>
            <a:r>
              <a:rPr lang="it-IT" sz="3200" i="1" dirty="0" err="1">
                <a:solidFill>
                  <a:srgbClr val="FF0000"/>
                </a:solidFill>
              </a:rPr>
              <a:t>Gini</a:t>
            </a:r>
            <a:r>
              <a:rPr lang="it-IT" sz="3200" i="1" dirty="0">
                <a:solidFill>
                  <a:srgbClr val="FF0000"/>
                </a:solidFill>
              </a:rPr>
              <a:t> dei redditi </a:t>
            </a:r>
            <a:r>
              <a:rPr lang="it-IT" sz="3200" i="1" dirty="0" smtClean="0">
                <a:solidFill>
                  <a:srgbClr val="FF0000"/>
                </a:solidFill>
              </a:rPr>
              <a:t>disponibili, 1985-2010</a:t>
            </a:r>
            <a:endParaRPr lang="it-IT" sz="32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07950" y="1600200"/>
          <a:ext cx="9001126" cy="5257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32"/>
                <a:gridCol w="2160271"/>
                <a:gridCol w="2520316"/>
                <a:gridCol w="2448307"/>
              </a:tblGrid>
              <a:tr h="9559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Redditi disponibili equivalenti</a:t>
                      </a: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7798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1985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1995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12700" marR="12700" marT="12700" marB="0" anchor="ctr"/>
                </a:tc>
              </a:tr>
              <a:tr h="47798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>
                          <a:effectLst/>
                          <a:latin typeface="Calibri"/>
                        </a:rPr>
                        <a:t>Danimarca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effectLst/>
                          <a:latin typeface="Calibri"/>
                        </a:rPr>
                        <a:t>22.1%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21.5%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25.2%</a:t>
                      </a:r>
                    </a:p>
                  </a:txBody>
                  <a:tcPr marL="12700" marR="12700" marT="12700" marB="0" anchor="ctr"/>
                </a:tc>
              </a:tr>
              <a:tr h="47798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>
                          <a:effectLst/>
                          <a:latin typeface="Calibri"/>
                        </a:rPr>
                        <a:t>Francia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effectLst/>
                          <a:latin typeface="Calibri"/>
                        </a:rPr>
                        <a:t>n.d.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effectLst/>
                          <a:latin typeface="Calibri"/>
                        </a:rPr>
                        <a:t>27.7%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30.3%</a:t>
                      </a:r>
                    </a:p>
                  </a:txBody>
                  <a:tcPr marL="12700" marR="12700" marT="12700" marB="0" anchor="ctr"/>
                </a:tc>
              </a:tr>
              <a:tr h="47798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Germania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25.1%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26.6%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28.6%</a:t>
                      </a:r>
                    </a:p>
                  </a:txBody>
                  <a:tcPr marL="12700" marR="12700" marT="12700" marB="0" anchor="ctr"/>
                </a:tc>
              </a:tr>
              <a:tr h="47798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Italia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31.9%</a:t>
                      </a:r>
                    </a:p>
                  </a:txBody>
                  <a:tcPr marL="12700" marR="12700" marT="12700" marB="0" anchor="ctr"/>
                </a:tc>
              </a:tr>
              <a:tr h="47798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Paesi Bassi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effectLst/>
                          <a:latin typeface="Calibri"/>
                        </a:rPr>
                        <a:t>27.2%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effectLst/>
                          <a:latin typeface="Calibri"/>
                        </a:rPr>
                        <a:t>29.7%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28.8%</a:t>
                      </a:r>
                    </a:p>
                  </a:txBody>
                  <a:tcPr marL="12700" marR="12700" marT="12700" marB="0" anchor="ctr"/>
                </a:tc>
              </a:tr>
              <a:tr h="47798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Regno Unito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30.9%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effectLst/>
                          <a:latin typeface="Calibri"/>
                        </a:rPr>
                        <a:t>33.7%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34.1%</a:t>
                      </a:r>
                    </a:p>
                  </a:txBody>
                  <a:tcPr marL="12700" marR="12700" marT="12700" marB="0" anchor="ctr"/>
                </a:tc>
              </a:tr>
              <a:tr h="47798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Stati Uniti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effectLst/>
                          <a:latin typeface="Calibri"/>
                        </a:rPr>
                        <a:t>34.0%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effectLst/>
                          <a:latin typeface="Calibri"/>
                        </a:rPr>
                        <a:t>36.1%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38.0%</a:t>
                      </a:r>
                    </a:p>
                  </a:txBody>
                  <a:tcPr marL="12700" marR="12700" marT="12700" marB="0" anchor="ctr"/>
                </a:tc>
              </a:tr>
              <a:tr h="47798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>
                          <a:effectLst/>
                          <a:latin typeface="Calibri"/>
                        </a:rPr>
                        <a:t>Svezia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effectLst/>
                          <a:latin typeface="Calibri"/>
                        </a:rPr>
                        <a:t>19.8%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effectLst/>
                          <a:latin typeface="Calibri"/>
                        </a:rPr>
                        <a:t>21.1%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26.9%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i="1" dirty="0" smtClean="0">
                <a:solidFill>
                  <a:srgbClr val="FF0000"/>
                </a:solidFill>
              </a:rPr>
              <a:t>La disuguaglianza dei redditi disponibili in Italia (Indice di </a:t>
            </a:r>
            <a:r>
              <a:rPr lang="it-IT" sz="4000" i="1" dirty="0" err="1" smtClean="0">
                <a:solidFill>
                  <a:srgbClr val="FF0000"/>
                </a:solidFill>
              </a:rPr>
              <a:t>Gini</a:t>
            </a:r>
            <a:r>
              <a:rPr lang="it-IT" sz="4000" i="1" dirty="0" smtClean="0">
                <a:solidFill>
                  <a:srgbClr val="FF0000"/>
                </a:solidFill>
              </a:rPr>
              <a:t>)</a:t>
            </a:r>
            <a:endParaRPr lang="it-IT" sz="4000" i="1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E33CE-6D0E-420C-9484-65964F839CCE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00200"/>
            <a:ext cx="7272808" cy="47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8575"/>
            <a:ext cx="9144000" cy="218122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600" i="1" dirty="0" smtClean="0">
                <a:solidFill>
                  <a:srgbClr val="FF0000"/>
                </a:solidFill>
              </a:rPr>
              <a:t>Concentrazione della ricchezza </a:t>
            </a:r>
            <a:r>
              <a:rPr lang="it-IT" dirty="0" smtClean="0">
                <a:solidFill>
                  <a:schemeClr val="tx1"/>
                </a:solidFill>
              </a:rPr>
              <a:t/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rgbClr val="FF0000"/>
                </a:solidFill>
              </a:rPr>
              <a:t>(10% più ricco, 1% più ricco) – Credit </a:t>
            </a:r>
            <a:r>
              <a:rPr lang="it-IT" sz="2400" dirty="0" err="1" smtClean="0">
                <a:solidFill>
                  <a:srgbClr val="FF0000"/>
                </a:solidFill>
              </a:rPr>
              <a:t>Suisse</a:t>
            </a:r>
            <a:endParaRPr lang="it-IT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2209800"/>
          <a:ext cx="9144000" cy="4664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929767">
                <a:tc>
                  <a:txBody>
                    <a:bodyPr/>
                    <a:lstStyle/>
                    <a:p>
                      <a:pPr algn="l"/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2000</a:t>
                      </a:r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2008</a:t>
                      </a:r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2014</a:t>
                      </a:r>
                      <a:endParaRPr lang="it-IT" sz="2800" dirty="0"/>
                    </a:p>
                  </a:txBody>
                  <a:tcPr marT="45726" marB="45726"/>
                </a:tc>
              </a:tr>
              <a:tr h="945009">
                <a:tc>
                  <a:txBody>
                    <a:bodyPr/>
                    <a:lstStyle/>
                    <a:p>
                      <a:pPr algn="l"/>
                      <a:r>
                        <a:rPr lang="it-IT" sz="2800" dirty="0" smtClean="0"/>
                        <a:t>Europa (10%)</a:t>
                      </a:r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70,1</a:t>
                      </a:r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66,2</a:t>
                      </a:r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68,8</a:t>
                      </a:r>
                      <a:endParaRPr lang="it-IT" sz="2800" dirty="0"/>
                    </a:p>
                  </a:txBody>
                  <a:tcPr marT="45726" marB="45726"/>
                </a:tc>
              </a:tr>
              <a:tr h="929767">
                <a:tc>
                  <a:txBody>
                    <a:bodyPr/>
                    <a:lstStyle/>
                    <a:p>
                      <a:pPr algn="l"/>
                      <a:r>
                        <a:rPr lang="it-IT" sz="2800" dirty="0" smtClean="0"/>
                        <a:t>Italia (10%)</a:t>
                      </a:r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52,6</a:t>
                      </a:r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47,9</a:t>
                      </a:r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51,5</a:t>
                      </a:r>
                      <a:endParaRPr lang="it-IT" sz="2800" dirty="0"/>
                    </a:p>
                  </a:txBody>
                  <a:tcPr marT="45726" marB="45726"/>
                </a:tc>
              </a:tr>
              <a:tr h="929767">
                <a:tc>
                  <a:txBody>
                    <a:bodyPr/>
                    <a:lstStyle/>
                    <a:p>
                      <a:pPr algn="l"/>
                      <a:r>
                        <a:rPr lang="it-IT" sz="2800" dirty="0" smtClean="0"/>
                        <a:t>Europa (1%)</a:t>
                      </a:r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31,7</a:t>
                      </a:r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27,7</a:t>
                      </a:r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31,1</a:t>
                      </a:r>
                      <a:endParaRPr lang="it-IT" sz="2800" dirty="0"/>
                    </a:p>
                  </a:txBody>
                  <a:tcPr marT="45726" marB="45726"/>
                </a:tc>
              </a:tr>
              <a:tr h="929767">
                <a:tc>
                  <a:txBody>
                    <a:bodyPr/>
                    <a:lstStyle/>
                    <a:p>
                      <a:pPr algn="l"/>
                      <a:r>
                        <a:rPr lang="it-IT" sz="2800" dirty="0" smtClean="0"/>
                        <a:t>Italia</a:t>
                      </a:r>
                      <a:r>
                        <a:rPr lang="it-IT" sz="2800" baseline="0" dirty="0" smtClean="0"/>
                        <a:t>   (1%)</a:t>
                      </a:r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22,8</a:t>
                      </a:r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17,2</a:t>
                      </a:r>
                      <a:endParaRPr lang="it-IT" sz="2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21,7</a:t>
                      </a:r>
                      <a:endParaRPr lang="it-IT" sz="2800" dirty="0"/>
                    </a:p>
                  </a:txBody>
                  <a:tcPr marT="45726" marB="4572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>
                <a:solidFill>
                  <a:srgbClr val="FF0000"/>
                </a:solidFill>
              </a:rPr>
              <a:t>Le nostre (principali) domande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it-IT" dirty="0" smtClean="0"/>
              <a:t>Da cosa dipende la disuguaglianza economica e, soprattutto, che legame ha (in Italia e non solo) con la mobilità sociale?</a:t>
            </a:r>
          </a:p>
          <a:p>
            <a:pPr marL="514350" indent="-514350">
              <a:buFont typeface="+mj-lt"/>
              <a:buAutoNum type="arabicParenR"/>
            </a:pPr>
            <a:r>
              <a:rPr lang="it-IT" dirty="0" smtClean="0"/>
              <a:t>Che senso ha chiedersi se la disuguaglianza è accettabile/inaccettabile?</a:t>
            </a:r>
          </a:p>
          <a:p>
            <a:pPr marL="514350" indent="-514350">
              <a:buFont typeface="+mj-lt"/>
              <a:buAutoNum type="arabicParenR"/>
            </a:pPr>
            <a:r>
              <a:rPr lang="it-IT" dirty="0" smtClean="0"/>
              <a:t>Quella che prevale in Italia (e non solo) può essere (e in che misura) considerata inaccettabile?</a:t>
            </a:r>
          </a:p>
          <a:p>
            <a:pPr marL="514350" indent="-514350">
              <a:buFont typeface="+mj-lt"/>
              <a:buAutoNum type="arabicParenR"/>
            </a:pPr>
            <a:r>
              <a:rPr lang="it-IT" dirty="0" smtClean="0"/>
              <a:t>Se è inaccettabile, cosa si dovrebbe fare per correggerla (e perché non è facile farlo)?</a:t>
            </a:r>
          </a:p>
        </p:txBody>
      </p:sp>
    </p:spTree>
    <p:extLst>
      <p:ext uri="{BB962C8B-B14F-4D97-AF65-F5344CB8AC3E}">
        <p14:creationId xmlns:p14="http://schemas.microsoft.com/office/powerpoint/2010/main" val="3155593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200" i="1" dirty="0">
                <a:solidFill>
                  <a:srgbClr val="FF0000"/>
                </a:solidFill>
              </a:rPr>
              <a:t>Andamento dell’indice di </a:t>
            </a:r>
            <a:r>
              <a:rPr lang="it-IT" sz="3200" i="1" dirty="0" err="1">
                <a:solidFill>
                  <a:srgbClr val="FF0000"/>
                </a:solidFill>
              </a:rPr>
              <a:t>Gini</a:t>
            </a:r>
            <a:r>
              <a:rPr lang="it-IT" sz="3200" i="1" dirty="0">
                <a:solidFill>
                  <a:srgbClr val="FF0000"/>
                </a:solidFill>
              </a:rPr>
              <a:t> dei </a:t>
            </a:r>
            <a:r>
              <a:rPr lang="it-IT" sz="3200" i="1" dirty="0" smtClean="0">
                <a:solidFill>
                  <a:srgbClr val="FF0000"/>
                </a:solidFill>
              </a:rPr>
              <a:t>redditi di mercato, </a:t>
            </a:r>
            <a:r>
              <a:rPr lang="it-IT" sz="2800" i="1" dirty="0" smtClean="0">
                <a:solidFill>
                  <a:srgbClr val="FF0000"/>
                </a:solidFill>
              </a:rPr>
              <a:t>1985-2010</a:t>
            </a:r>
            <a:endParaRPr lang="it-IT" sz="28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3999" cy="5341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641"/>
                <a:gridCol w="1800200"/>
                <a:gridCol w="2088232"/>
                <a:gridCol w="2448272"/>
                <a:gridCol w="1475654"/>
              </a:tblGrid>
              <a:tr h="47805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2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effectLst/>
                          <a:latin typeface="Calibri"/>
                        </a:rPr>
                        <a:t>Redditi di mercato equivalenti</a:t>
                      </a:r>
                    </a:p>
                  </a:txBody>
                  <a:tcPr marL="12700" marR="12700" marT="12702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effectLst/>
                        <a:latin typeface="Calibri"/>
                      </a:endParaRPr>
                    </a:p>
                  </a:txBody>
                  <a:tcPr marL="12700" marR="12700" marT="12702" marB="0" anchor="ctr"/>
                </a:tc>
              </a:tr>
              <a:tr h="47805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(prima di imposte e trasferimenti)</a:t>
                      </a:r>
                    </a:p>
                  </a:txBody>
                  <a:tcPr marL="12700" marR="12700" marT="12702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800" b="0" i="0" u="none" strike="noStrike" dirty="0">
                        <a:effectLst/>
                        <a:latin typeface="Calibri"/>
                      </a:endParaRPr>
                    </a:p>
                  </a:txBody>
                  <a:tcPr marL="12700" marR="12700" marT="12702" marB="0" anchor="ctr"/>
                </a:tc>
              </a:tr>
              <a:tr h="56142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1985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1995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err="1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Variaz</a:t>
                      </a:r>
                      <a:r>
                        <a:rPr lang="it-IT" sz="18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it-IT" sz="1800" b="1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 1985-2010</a:t>
                      </a:r>
                      <a:endParaRPr lang="it-IT" sz="18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2" marB="0" anchor="ctr"/>
                </a:tc>
              </a:tr>
              <a:tr h="4780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Danimarca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37.3%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41.7%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effectLst/>
                          <a:latin typeface="Calibri"/>
                        </a:rPr>
                        <a:t>42.9%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12700" marR="12700" marT="12702" marB="0" anchor="b"/>
                </a:tc>
              </a:tr>
              <a:tr h="4780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effectLst/>
                          <a:latin typeface="Calibri"/>
                        </a:rPr>
                        <a:t>Francia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effectLst/>
                          <a:latin typeface="Calibri"/>
                        </a:rPr>
                        <a:t>n.d.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47.3%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effectLst/>
                          <a:latin typeface="Calibri"/>
                        </a:rPr>
                        <a:t>50.5%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=====</a:t>
                      </a:r>
                    </a:p>
                  </a:txBody>
                  <a:tcPr marL="12700" marR="12700" marT="12702" marB="0" anchor="b"/>
                </a:tc>
              </a:tr>
              <a:tr h="4780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Germania</a:t>
                      </a:r>
                      <a:endParaRPr lang="it-IT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43.9%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45.9%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49.2%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12,1%</a:t>
                      </a:r>
                    </a:p>
                  </a:txBody>
                  <a:tcPr marL="12700" marR="12700" marT="12702" marB="0" anchor="b"/>
                </a:tc>
              </a:tr>
              <a:tr h="4780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Italia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38.6%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46.5%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50.3%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12700" marR="12700" marT="12702" marB="0" anchor="b"/>
                </a:tc>
              </a:tr>
              <a:tr h="4780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effectLst/>
                          <a:latin typeface="Calibri"/>
                        </a:rPr>
                        <a:t>Paesi Bassi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47.3%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48.4%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42.4%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-10,4%</a:t>
                      </a:r>
                    </a:p>
                  </a:txBody>
                  <a:tcPr marL="12700" marR="12700" marT="12702" marB="0" anchor="b"/>
                </a:tc>
              </a:tr>
              <a:tr h="4780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effectLst/>
                          <a:latin typeface="Calibri"/>
                        </a:rPr>
                        <a:t>Regno Unito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effectLst/>
                          <a:latin typeface="Calibri"/>
                        </a:rPr>
                        <a:t>46.9%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effectLst/>
                          <a:latin typeface="Calibri"/>
                        </a:rPr>
                        <a:t>50.7%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52.3%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11,5%</a:t>
                      </a:r>
                    </a:p>
                  </a:txBody>
                  <a:tcPr marL="12700" marR="12700" marT="12702" marB="0" anchor="b"/>
                </a:tc>
              </a:tr>
              <a:tr h="4780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Stati Uniti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effectLst/>
                          <a:latin typeface="Calibri"/>
                        </a:rPr>
                        <a:t>43.6%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effectLst/>
                          <a:latin typeface="Calibri"/>
                        </a:rPr>
                        <a:t>47.7%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49.9%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12700" marR="12700" marT="12702" marB="0" anchor="b"/>
                </a:tc>
              </a:tr>
              <a:tr h="4780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effectLst/>
                          <a:latin typeface="Calibri"/>
                        </a:rPr>
                        <a:t>Svezia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effectLst/>
                          <a:latin typeface="Calibri"/>
                        </a:rPr>
                        <a:t>40.4%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43.8%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effectLst/>
                          <a:latin typeface="Calibri"/>
                        </a:rPr>
                        <a:t>44.1%</a:t>
                      </a:r>
                    </a:p>
                  </a:txBody>
                  <a:tcPr marL="12700" marR="12700" marT="127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12700" marR="12700" marT="12702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it-IT" sz="4000" i="1" dirty="0" smtClean="0">
                <a:solidFill>
                  <a:srgbClr val="FF0000"/>
                </a:solidFill>
              </a:rPr>
              <a:t>Il reddito appropriato dal top 1%</a:t>
            </a:r>
            <a:endParaRPr lang="it-IT" sz="4000" i="1" dirty="0" smtClean="0">
              <a:solidFill>
                <a:srgbClr val="CC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E33CE-6D0E-420C-9484-65964F839CCE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7488831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39762"/>
          </a:xfrm>
        </p:spPr>
        <p:txBody>
          <a:bodyPr>
            <a:normAutofit fontScale="90000"/>
          </a:bodyPr>
          <a:lstStyle/>
          <a:p>
            <a:r>
              <a:rPr lang="it-IT" sz="4000" i="1" dirty="0" smtClean="0">
                <a:solidFill>
                  <a:srgbClr val="FF0000"/>
                </a:solidFill>
              </a:rPr>
              <a:t>La composizione del top 0.1% in Italia</a:t>
            </a:r>
            <a:endParaRPr lang="it-IT" sz="4000" i="1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607FD-2CE1-4807-A442-1F4B7B7F557C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  <p:pic>
        <p:nvPicPr>
          <p:cNvPr id="696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95400"/>
            <a:ext cx="7776863" cy="501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 txBox="1">
            <a:spLocks noGrp="1"/>
          </p:cNvSpPr>
          <p:nvPr>
            <p:ph type="title"/>
          </p:nvPr>
        </p:nvSpPr>
        <p:spPr>
          <a:xfrm>
            <a:off x="457200" y="2112873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i="1" dirty="0" smtClean="0">
                <a:solidFill>
                  <a:srgbClr val="0000FF"/>
                </a:solidFill>
              </a:rPr>
              <a:t>Disuguaglianza e immobilità – </a:t>
            </a:r>
            <a:br>
              <a:rPr lang="it-IT" sz="3600" i="1" dirty="0" smtClean="0">
                <a:solidFill>
                  <a:srgbClr val="0000FF"/>
                </a:solidFill>
              </a:rPr>
            </a:br>
            <a:r>
              <a:rPr lang="it-IT" sz="3600" i="1" dirty="0" smtClean="0">
                <a:solidFill>
                  <a:srgbClr val="0000FF"/>
                </a:solidFill>
              </a:rPr>
              <a:t>la curva del Grande Gatsby</a:t>
            </a:r>
            <a:endParaRPr lang="it-IT" sz="3600" i="1" dirty="0">
              <a:solidFill>
                <a:srgbClr val="0000FF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320800" y="3848100"/>
            <a:ext cx="6769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 smtClean="0">
                <a:solidFill>
                  <a:srgbClr val="FF0000"/>
                </a:solidFill>
              </a:rPr>
              <a:t>Dove la disuguaglianza nei redditi è </a:t>
            </a:r>
          </a:p>
          <a:p>
            <a:pPr algn="ctr"/>
            <a:r>
              <a:rPr lang="it-IT" sz="3200" i="1" dirty="0" smtClean="0">
                <a:solidFill>
                  <a:srgbClr val="FF0000"/>
                </a:solidFill>
              </a:rPr>
              <a:t>più alta è anche più alta la TID e quindi</a:t>
            </a:r>
          </a:p>
          <a:p>
            <a:pPr algn="ctr"/>
            <a:r>
              <a:rPr lang="it-IT" sz="3200" i="1" dirty="0" smtClean="0">
                <a:solidFill>
                  <a:srgbClr val="FF0000"/>
                </a:solidFill>
              </a:rPr>
              <a:t>è minore la mobilità relativa </a:t>
            </a:r>
            <a:endParaRPr lang="it-IT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35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0" y="330200"/>
            <a:ext cx="8769348" cy="652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4773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8940800" cy="889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sz="4000" i="1" dirty="0" smtClean="0">
                <a:solidFill>
                  <a:srgbClr val="FF0000"/>
                </a:solidFill>
                <a:ea typeface="+mj-ea"/>
                <a:cs typeface="ＭＳ Ｐゴシック" charset="0"/>
              </a:rPr>
              <a:t>Spiegazioni: il capitale umano</a:t>
            </a:r>
            <a:endParaRPr lang="it-IT" sz="4000" i="1" dirty="0">
              <a:solidFill>
                <a:srgbClr val="FF0000"/>
              </a:solidFill>
              <a:ea typeface="+mj-ea"/>
              <a:cs typeface="ＭＳ Ｐゴシック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8900" y="1138238"/>
            <a:ext cx="9144000" cy="54006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2400" dirty="0" smtClean="0">
                <a:latin typeface="Times" charset="0"/>
                <a:ea typeface="MS PGothic" charset="0"/>
              </a:rPr>
              <a:t>Le spiegazioni economiche prevalenti sono basate sul “capitale umano” (HK)- essenzialmente: istruzione. </a:t>
            </a:r>
          </a:p>
          <a:p>
            <a:pPr lvl="1">
              <a:defRPr/>
            </a:pPr>
            <a:r>
              <a:rPr lang="it-IT" sz="2000" dirty="0" smtClean="0">
                <a:latin typeface="Times" charset="0"/>
                <a:ea typeface="MS PGothic" charset="0"/>
              </a:rPr>
              <a:t>Assunzione n. 1: i redditi da lavoro dipendono positivamente da HK</a:t>
            </a:r>
          </a:p>
          <a:p>
            <a:pPr lvl="1">
              <a:defRPr/>
            </a:pPr>
            <a:r>
              <a:rPr lang="it-IT" sz="2000" dirty="0" smtClean="0">
                <a:latin typeface="Times" charset="0"/>
                <a:ea typeface="MS PGothic" charset="0"/>
              </a:rPr>
              <a:t>Assunzione n. 2</a:t>
            </a:r>
            <a:r>
              <a:rPr lang="it-IT" sz="2000" dirty="0">
                <a:latin typeface="Times" charset="0"/>
                <a:ea typeface="MS PGothic" charset="0"/>
              </a:rPr>
              <a:t>: </a:t>
            </a:r>
            <a:r>
              <a:rPr lang="it-IT" sz="2000" dirty="0" smtClean="0">
                <a:latin typeface="Times" charset="0"/>
                <a:ea typeface="MS PGothic" charset="0"/>
              </a:rPr>
              <a:t>HK dipende dal reddito familiare</a:t>
            </a:r>
          </a:p>
          <a:p>
            <a:pPr lvl="1">
              <a:defRPr/>
            </a:pPr>
            <a:r>
              <a:rPr lang="it-IT" sz="2000" dirty="0" smtClean="0">
                <a:latin typeface="Times" charset="0"/>
                <a:ea typeface="MS PGothic" charset="0"/>
              </a:rPr>
              <a:t>Pertanto se cresce la disuguaglianza di reddito nella generazione dei genitori, cresce la disuguaglianza di capitale umano tra i figli e quindi i figli dei ricchi avranno più capitale umano (e più reddito da lavoro) dei figli dei poveri. </a:t>
            </a:r>
          </a:p>
          <a:p>
            <a:pPr lvl="1">
              <a:defRPr/>
            </a:pPr>
            <a:endParaRPr lang="it-IT" sz="2000" dirty="0" smtClean="0">
              <a:latin typeface="Times" charset="0"/>
              <a:ea typeface="MS PGothic" charset="0"/>
            </a:endParaRPr>
          </a:p>
          <a:p>
            <a:pPr>
              <a:defRPr/>
            </a:pPr>
            <a:r>
              <a:rPr lang="it-IT" sz="2400" dirty="0" smtClean="0">
                <a:latin typeface="Times" charset="0"/>
                <a:ea typeface="MS PGothic" charset="0"/>
              </a:rPr>
              <a:t>Il capitale umano è certamente un canale importante</a:t>
            </a:r>
          </a:p>
          <a:p>
            <a:pPr>
              <a:defRPr/>
            </a:pPr>
            <a:endParaRPr lang="it-IT" sz="2400" dirty="0" smtClean="0">
              <a:latin typeface="Times" charset="0"/>
              <a:ea typeface="MS PGothic" charset="0"/>
            </a:endParaRPr>
          </a:p>
          <a:p>
            <a:pPr>
              <a:defRPr/>
            </a:pPr>
            <a:r>
              <a:rPr lang="it-IT" sz="2400" dirty="0" smtClean="0">
                <a:latin typeface="Times" charset="0"/>
                <a:ea typeface="MS PGothic" charset="0"/>
              </a:rPr>
              <a:t>E’ l’unico?</a:t>
            </a:r>
            <a:endParaRPr lang="it-IT" sz="2400" dirty="0">
              <a:latin typeface="Times" charset="0"/>
              <a:ea typeface="MS PGothic" charset="0"/>
            </a:endParaRPr>
          </a:p>
          <a:p>
            <a:pPr>
              <a:defRPr/>
            </a:pPr>
            <a:endParaRPr lang="it-IT" sz="2400" dirty="0">
              <a:latin typeface="Times" charset="0"/>
              <a:ea typeface="MS PGothic" charset="0"/>
            </a:endParaRPr>
          </a:p>
          <a:p>
            <a:pPr>
              <a:defRPr/>
            </a:pPr>
            <a:endParaRPr lang="it-IT" sz="2400" dirty="0">
              <a:latin typeface="Times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971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3955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i="1" dirty="0" smtClean="0">
                <a:solidFill>
                  <a:srgbClr val="0000FF"/>
                </a:solidFill>
              </a:rPr>
              <a:t>La trasmissione intergenerazionale dei titoli di studio </a:t>
            </a:r>
            <a:endParaRPr lang="it-IT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696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96300" cy="8175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i="1" dirty="0" smtClean="0">
                <a:solidFill>
                  <a:srgbClr val="FF0000"/>
                </a:solidFill>
              </a:rPr>
              <a:t>Origini familiari e percorso scolastico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ED2EB2-635E-435B-B70A-9A1C576759C2}" type="slidenum">
              <a:rPr lang="it-IT"/>
              <a:pPr>
                <a:defRPr/>
              </a:pPr>
              <a:t>27</a:t>
            </a:fld>
            <a:endParaRPr lang="it-IT"/>
          </a:p>
        </p:txBody>
      </p:sp>
      <p:pic>
        <p:nvPicPr>
          <p:cNvPr id="286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87501"/>
            <a:ext cx="8610600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94467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>
            <a:normAutofit fontScale="85000" lnSpcReduction="10000"/>
          </a:bodyPr>
          <a:lstStyle/>
          <a:p>
            <a:r>
              <a:rPr lang="en-US" sz="4400" i="1" dirty="0" smtClean="0">
                <a:solidFill>
                  <a:srgbClr val="0000FF"/>
                </a:solidFill>
              </a:rPr>
              <a:t>Il </a:t>
            </a:r>
            <a:r>
              <a:rPr lang="en-US" sz="4400" i="1" dirty="0" err="1" smtClean="0">
                <a:solidFill>
                  <a:srgbClr val="0000FF"/>
                </a:solidFill>
              </a:rPr>
              <a:t>rendimento</a:t>
            </a:r>
            <a:r>
              <a:rPr lang="en-US" sz="4400" i="1" dirty="0" smtClean="0">
                <a:solidFill>
                  <a:srgbClr val="0000FF"/>
                </a:solidFill>
              </a:rPr>
              <a:t> del </a:t>
            </a:r>
            <a:r>
              <a:rPr lang="en-US" sz="4400" i="1" dirty="0" err="1" smtClean="0">
                <a:solidFill>
                  <a:srgbClr val="0000FF"/>
                </a:solidFill>
              </a:rPr>
              <a:t>capitale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4400" i="1" dirty="0" err="1" smtClean="0">
                <a:solidFill>
                  <a:srgbClr val="0000FF"/>
                </a:solidFill>
              </a:rPr>
              <a:t>umano</a:t>
            </a:r>
            <a:r>
              <a:rPr lang="en-US" sz="4400" i="1" dirty="0" smtClean="0">
                <a:solidFill>
                  <a:srgbClr val="0000FF"/>
                </a:solidFill>
              </a:rPr>
              <a:t> e le </a:t>
            </a:r>
            <a:r>
              <a:rPr lang="en-US" sz="4400" i="1" dirty="0" err="1" smtClean="0">
                <a:solidFill>
                  <a:srgbClr val="0000FF"/>
                </a:solidFill>
              </a:rPr>
              <a:t>disuguaglianze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4400" i="1" dirty="0" err="1" smtClean="0">
                <a:solidFill>
                  <a:srgbClr val="0000FF"/>
                </a:solidFill>
              </a:rPr>
              <a:t>nei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4400" i="1" dirty="0" err="1" smtClean="0">
                <a:solidFill>
                  <a:srgbClr val="0000FF"/>
                </a:solidFill>
              </a:rPr>
              <a:t>redditi</a:t>
            </a:r>
            <a:r>
              <a:rPr lang="en-US" sz="4400" i="1" dirty="0" smtClean="0">
                <a:solidFill>
                  <a:srgbClr val="0000FF"/>
                </a:solidFill>
              </a:rPr>
              <a:t> da </a:t>
            </a:r>
            <a:r>
              <a:rPr lang="en-US" sz="4400" i="1" dirty="0" err="1" smtClean="0">
                <a:solidFill>
                  <a:srgbClr val="0000FF"/>
                </a:solidFill>
              </a:rPr>
              <a:t>lavoro</a:t>
            </a:r>
            <a:endParaRPr lang="en-US" sz="44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517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>
                <a:solidFill>
                  <a:srgbClr val="FF0000"/>
                </a:solidFill>
              </a:rPr>
              <a:t>Principali risultati 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L’istruzione in media rende, ovunque</a:t>
            </a:r>
          </a:p>
          <a:p>
            <a:r>
              <a:rPr lang="it-IT" dirty="0" smtClean="0"/>
              <a:t>Tuttavia le differenze di reddito (da lavoro) a parità di capitale umano sono notevoli  e una elevata quota di laureati è sotto la soglia di povertà</a:t>
            </a:r>
          </a:p>
          <a:p>
            <a:r>
              <a:rPr lang="it-IT" dirty="0" smtClean="0"/>
              <a:t>In realtà l’istruzione spiega una piccola parte della disuguaglianza nei redditi da lavoro. In Italia quella parte è risultata decrescente negli anni in cui si diceva che il capitale umano avrebbe contato di più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7801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i="1" dirty="0" smtClean="0">
                <a:solidFill>
                  <a:srgbClr val="FF0000"/>
                </a:solidFill>
              </a:rPr>
              <a:t>La disuguaglianza dei redditi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disuguaglianza nei redditi (o nella ricchezza) si riferisce alla </a:t>
            </a:r>
            <a:r>
              <a:rPr lang="it-IT" dirty="0" smtClean="0">
                <a:solidFill>
                  <a:srgbClr val="0000FF"/>
                </a:solidFill>
              </a:rPr>
              <a:t>distanza tra i redditi </a:t>
            </a:r>
            <a:r>
              <a:rPr lang="it-IT" dirty="0" smtClean="0"/>
              <a:t>(o le ricchezze) degli individui ad un punto del tempo. Misurata dall’indice di </a:t>
            </a:r>
            <a:r>
              <a:rPr lang="it-IT" dirty="0" err="1" smtClean="0"/>
              <a:t>Gini</a:t>
            </a:r>
            <a:r>
              <a:rPr lang="it-IT" dirty="0" smtClean="0"/>
              <a:t> o da altri indicatori. </a:t>
            </a:r>
          </a:p>
          <a:p>
            <a:r>
              <a:rPr lang="it-IT" dirty="0" smtClean="0"/>
              <a:t>La disuguaglianza non va confusa con la povertà. Quest’ultima si riferisce in generale a coloro che hanno un reddito inferiore a una determinata soglia (appunto, della povertà)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0468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C45FD87-EDC6-264C-A7BD-67EA7E8FB3EF}" type="slidenum">
              <a:rPr lang="it-IT" sz="1200">
                <a:solidFill>
                  <a:srgbClr val="898989"/>
                </a:solidFill>
              </a:rPr>
              <a:pPr eaLnBrk="1" hangingPunct="1"/>
              <a:t>30</a:t>
            </a:fld>
            <a:endParaRPr lang="it-IT" sz="1200">
              <a:solidFill>
                <a:srgbClr val="898989"/>
              </a:solidFill>
            </a:endParaRPr>
          </a:p>
        </p:txBody>
      </p:sp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85200" cy="677862"/>
          </a:xfrm>
        </p:spPr>
        <p:txBody>
          <a:bodyPr>
            <a:normAutofit fontScale="90000"/>
          </a:bodyPr>
          <a:lstStyle/>
          <a:p>
            <a:r>
              <a:rPr lang="it-IT" sz="4000" i="1" dirty="0" smtClean="0">
                <a:solidFill>
                  <a:srgbClr val="FF0000"/>
                </a:solidFill>
              </a:rPr>
              <a:t>Il rendimento medio del capitale umano</a:t>
            </a:r>
            <a:endParaRPr lang="it-IT" sz="4000" i="1" dirty="0">
              <a:solidFill>
                <a:srgbClr val="FF0000"/>
              </a:solidFill>
              <a:latin typeface="Calibri" charset="0"/>
            </a:endParaRPr>
          </a:p>
        </p:txBody>
      </p:sp>
      <p:pic>
        <p:nvPicPr>
          <p:cNvPr id="37897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9400" y="1079500"/>
            <a:ext cx="8762999" cy="50466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709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2F5F03A-0C67-D64A-8E1C-DD7A9F4A0684}" type="slidenum">
              <a:rPr lang="it-IT" sz="1200">
                <a:solidFill>
                  <a:srgbClr val="898989"/>
                </a:solidFill>
              </a:rPr>
              <a:pPr eaLnBrk="1" hangingPunct="1"/>
              <a:t>31</a:t>
            </a:fld>
            <a:endParaRPr lang="it-IT" sz="1200">
              <a:solidFill>
                <a:srgbClr val="898989"/>
              </a:solidFill>
            </a:endParaRPr>
          </a:p>
        </p:txBody>
      </p:sp>
      <p:sp>
        <p:nvSpPr>
          <p:cNvPr id="24578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59800" cy="1325562"/>
          </a:xfrm>
        </p:spPr>
        <p:txBody>
          <a:bodyPr>
            <a:noAutofit/>
          </a:bodyPr>
          <a:lstStyle/>
          <a:p>
            <a:r>
              <a:rPr lang="it-IT" sz="3200" i="1" dirty="0" smtClean="0">
                <a:solidFill>
                  <a:srgbClr val="FF0000"/>
                </a:solidFill>
                <a:latin typeface="Calibri" charset="0"/>
              </a:rPr>
              <a:t>Disuguaglianza nei redditi da lavoro annuali lordi dei dipendenti per titolo di studio</a:t>
            </a:r>
            <a:r>
              <a:rPr lang="it-IT" sz="2800" b="1" dirty="0" smtClean="0">
                <a:solidFill>
                  <a:srgbClr val="FF0000"/>
                </a:solidFill>
                <a:latin typeface="Calibri" charset="0"/>
              </a:rPr>
              <a:t/>
            </a:r>
            <a:br>
              <a:rPr lang="it-IT" sz="2800" b="1" dirty="0" smtClean="0">
                <a:solidFill>
                  <a:srgbClr val="FF0000"/>
                </a:solidFill>
                <a:latin typeface="Calibri" charset="0"/>
              </a:rPr>
            </a:br>
            <a:r>
              <a:rPr lang="it-IT" sz="2000" i="1" dirty="0" smtClean="0">
                <a:solidFill>
                  <a:srgbClr val="FF0000"/>
                </a:solidFill>
                <a:latin typeface="Calibri" charset="0"/>
              </a:rPr>
              <a:t>Indice di </a:t>
            </a:r>
            <a:r>
              <a:rPr lang="it-IT" sz="2000" i="1" dirty="0" err="1" smtClean="0">
                <a:solidFill>
                  <a:srgbClr val="FF0000"/>
                </a:solidFill>
                <a:latin typeface="Calibri" charset="0"/>
              </a:rPr>
              <a:t>Gini</a:t>
            </a:r>
            <a:endParaRPr lang="it-IT" sz="2000" i="1" dirty="0">
              <a:solidFill>
                <a:srgbClr val="FF0000"/>
              </a:solidFill>
              <a:latin typeface="Calibri" charset="0"/>
            </a:endParaRPr>
          </a:p>
        </p:txBody>
      </p:sp>
      <p:pic>
        <p:nvPicPr>
          <p:cNvPr id="38921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8213" y="1600200"/>
            <a:ext cx="7265987" cy="45259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2027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DE7C62C-17F9-394F-AD47-AAFEE0A3C50D}" type="slidenum">
              <a:rPr lang="it-IT" sz="1200">
                <a:solidFill>
                  <a:srgbClr val="898989"/>
                </a:solidFill>
              </a:rPr>
              <a:pPr eaLnBrk="1" hangingPunct="1"/>
              <a:t>32</a:t>
            </a:fld>
            <a:endParaRPr lang="it-IT" sz="1200">
              <a:solidFill>
                <a:srgbClr val="898989"/>
              </a:solidFill>
            </a:endParaRPr>
          </a:p>
        </p:txBody>
      </p:sp>
      <p:sp>
        <p:nvSpPr>
          <p:cNvPr id="25602" name="Rectang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i="1" dirty="0" smtClean="0">
                <a:solidFill>
                  <a:srgbClr val="FF0000"/>
                </a:solidFill>
                <a:latin typeface="Calibri" charset="0"/>
              </a:rPr>
              <a:t>La quota dei laureati nel 20% più povero dei lavoratori </a:t>
            </a:r>
            <a:endParaRPr lang="it-IT" sz="3600" i="1" dirty="0">
              <a:solidFill>
                <a:srgbClr val="FF0000"/>
              </a:solidFill>
              <a:latin typeface="Calibri" charset="0"/>
            </a:endParaRPr>
          </a:p>
        </p:txBody>
      </p:sp>
      <p:pic>
        <p:nvPicPr>
          <p:cNvPr id="4096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727200"/>
            <a:ext cx="8458199" cy="462914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7539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1D9FDE8-37DA-6B48-83E7-E1E2230CD278}" type="slidenum">
              <a:rPr lang="it-IT" sz="1200">
                <a:solidFill>
                  <a:srgbClr val="898989"/>
                </a:solidFill>
              </a:rPr>
              <a:pPr eaLnBrk="1" hangingPunct="1"/>
              <a:t>33</a:t>
            </a:fld>
            <a:endParaRPr lang="it-IT" sz="1200">
              <a:solidFill>
                <a:srgbClr val="898989"/>
              </a:solidFill>
            </a:endParaRPr>
          </a:p>
        </p:txBody>
      </p:sp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0" y="92076"/>
            <a:ext cx="9144000" cy="1368424"/>
          </a:xfrm>
        </p:spPr>
        <p:txBody>
          <a:bodyPr>
            <a:normAutofit fontScale="90000"/>
          </a:bodyPr>
          <a:lstStyle/>
          <a:p>
            <a:r>
              <a:rPr lang="it-IT" sz="3600" i="1" dirty="0" smtClean="0">
                <a:solidFill>
                  <a:srgbClr val="FF0000"/>
                </a:solidFill>
                <a:latin typeface="Calibri" charset="0"/>
              </a:rPr>
              <a:t>La disuguaglianza nei redditi annuali lordi: </a:t>
            </a:r>
            <a:br>
              <a:rPr lang="it-IT" sz="3600" i="1" dirty="0" smtClean="0">
                <a:solidFill>
                  <a:srgbClr val="FF0000"/>
                </a:solidFill>
                <a:latin typeface="Calibri" charset="0"/>
              </a:rPr>
            </a:br>
            <a:r>
              <a:rPr lang="it-IT" sz="3600" i="1" dirty="0" smtClean="0">
                <a:solidFill>
                  <a:srgbClr val="FF0000"/>
                </a:solidFill>
                <a:latin typeface="Calibri" charset="0"/>
              </a:rPr>
              <a:t>quanto spiega il titolo di studio?</a:t>
            </a:r>
            <a:br>
              <a:rPr lang="it-IT" sz="3600" i="1" dirty="0" smtClean="0">
                <a:solidFill>
                  <a:srgbClr val="FF0000"/>
                </a:solidFill>
                <a:latin typeface="Calibri" charset="0"/>
              </a:rPr>
            </a:br>
            <a:r>
              <a:rPr lang="it-IT" sz="2200" i="1" dirty="0" smtClean="0">
                <a:solidFill>
                  <a:srgbClr val="FF0000"/>
                </a:solidFill>
                <a:latin typeface="Calibri" charset="0"/>
              </a:rPr>
              <a:t>(scomposizione indice </a:t>
            </a:r>
            <a:r>
              <a:rPr lang="it-IT" sz="2200" i="1" dirty="0" err="1" smtClean="0">
                <a:solidFill>
                  <a:srgbClr val="FF0000"/>
                </a:solidFill>
                <a:latin typeface="Calibri" charset="0"/>
              </a:rPr>
              <a:t>Theil</a:t>
            </a:r>
            <a:r>
              <a:rPr lang="it-IT" sz="2200" i="1" dirty="0" smtClean="0">
                <a:solidFill>
                  <a:srgbClr val="FF0000"/>
                </a:solidFill>
                <a:latin typeface="Calibri" charset="0"/>
              </a:rPr>
              <a:t>)</a:t>
            </a:r>
            <a:endParaRPr lang="it-IT" sz="2200" i="1" dirty="0">
              <a:solidFill>
                <a:srgbClr val="FF0000"/>
              </a:solidFill>
              <a:latin typeface="Calibri" charset="0"/>
            </a:endParaRPr>
          </a:p>
        </p:txBody>
      </p:sp>
      <p:pic>
        <p:nvPicPr>
          <p:cNvPr id="4301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88900" y="1600200"/>
            <a:ext cx="9042400" cy="45259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7231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6ECE8B7-DD57-6F4D-829D-D317186C1464}" type="slidenum">
              <a:rPr lang="it-IT" sz="1200">
                <a:solidFill>
                  <a:srgbClr val="898989"/>
                </a:solidFill>
              </a:rPr>
              <a:pPr eaLnBrk="1" hangingPunct="1"/>
              <a:t>34</a:t>
            </a:fld>
            <a:endParaRPr lang="it-IT" sz="1200">
              <a:solidFill>
                <a:srgbClr val="898989"/>
              </a:solidFill>
            </a:endParaRPr>
          </a:p>
        </p:txBody>
      </p:sp>
      <p:pic>
        <p:nvPicPr>
          <p:cNvPr id="4813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484313"/>
            <a:ext cx="7848600" cy="46418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88900"/>
            <a:ext cx="8229600" cy="1506538"/>
          </a:xfrm>
        </p:spPr>
        <p:txBody>
          <a:bodyPr>
            <a:normAutofit fontScale="90000"/>
          </a:bodyPr>
          <a:lstStyle/>
          <a:p>
            <a:r>
              <a:rPr lang="it-IT" sz="3100" i="1" dirty="0">
                <a:solidFill>
                  <a:srgbClr val="FF0000"/>
                </a:solidFill>
                <a:latin typeface="Calibri" charset="0"/>
              </a:rPr>
              <a:t>La disuguaglianza nei redditi annuali lordi: </a:t>
            </a:r>
            <a:br>
              <a:rPr lang="it-IT" sz="3100" i="1" dirty="0">
                <a:solidFill>
                  <a:srgbClr val="FF0000"/>
                </a:solidFill>
                <a:latin typeface="Calibri" charset="0"/>
              </a:rPr>
            </a:br>
            <a:r>
              <a:rPr lang="it-IT" sz="3100" i="1" dirty="0">
                <a:solidFill>
                  <a:srgbClr val="FF0000"/>
                </a:solidFill>
                <a:latin typeface="Calibri" charset="0"/>
              </a:rPr>
              <a:t>quanto spiegano  </a:t>
            </a:r>
            <a:r>
              <a:rPr lang="it-IT" sz="3100" i="1" dirty="0" smtClean="0">
                <a:solidFill>
                  <a:srgbClr val="FF0000"/>
                </a:solidFill>
                <a:latin typeface="Calibri" charset="0"/>
              </a:rPr>
              <a:t>titolo di studio e tipo </a:t>
            </a:r>
            <a:r>
              <a:rPr lang="it-IT" sz="3100" i="1" dirty="0">
                <a:solidFill>
                  <a:srgbClr val="FF0000"/>
                </a:solidFill>
                <a:latin typeface="Calibri" charset="0"/>
              </a:rPr>
              <a:t>di occupazione? </a:t>
            </a:r>
            <a:r>
              <a:rPr lang="it-IT" i="1" dirty="0">
                <a:solidFill>
                  <a:srgbClr val="FF0000"/>
                </a:solidFill>
                <a:latin typeface="Calibri" charset="0"/>
              </a:rPr>
              <a:t/>
            </a:r>
            <a:br>
              <a:rPr lang="it-IT" i="1" dirty="0">
                <a:solidFill>
                  <a:srgbClr val="FF0000"/>
                </a:solidFill>
                <a:latin typeface="Calibri" charset="0"/>
              </a:rPr>
            </a:br>
            <a:r>
              <a:rPr lang="it-IT" sz="2700" i="1" dirty="0">
                <a:solidFill>
                  <a:srgbClr val="FF0000"/>
                </a:solidFill>
                <a:latin typeface="Calibri" charset="0"/>
              </a:rPr>
              <a:t>(scomposizione indice </a:t>
            </a:r>
            <a:r>
              <a:rPr lang="it-IT" sz="2700" i="1" dirty="0" err="1">
                <a:solidFill>
                  <a:srgbClr val="FF0000"/>
                </a:solidFill>
                <a:latin typeface="Calibri" charset="0"/>
              </a:rPr>
              <a:t>Theil</a:t>
            </a:r>
            <a:r>
              <a:rPr lang="it-IT" sz="2700" i="1" dirty="0" smtClean="0">
                <a:solidFill>
                  <a:srgbClr val="FF0000"/>
                </a:solidFill>
                <a:latin typeface="Calibri" charset="0"/>
              </a:rPr>
              <a:t>)</a:t>
            </a:r>
            <a:endParaRPr lang="it-IT" sz="2700" dirty="0"/>
          </a:p>
        </p:txBody>
      </p:sp>
      <p:sp>
        <p:nvSpPr>
          <p:cNvPr id="6" name="Rectangle 2"/>
          <p:cNvSpPr txBox="1">
            <a:spLocks/>
          </p:cNvSpPr>
          <p:nvPr/>
        </p:nvSpPr>
        <p:spPr>
          <a:xfrm>
            <a:off x="0" y="92076"/>
            <a:ext cx="9144000" cy="1368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200" i="1" dirty="0">
              <a:solidFill>
                <a:srgbClr val="FF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0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027A5-C83F-4DA9-A59E-24788A087FA1}" type="slidenum">
              <a:rPr lang="it-IT"/>
              <a:pPr>
                <a:defRPr/>
              </a:pPr>
              <a:t>35</a:t>
            </a:fld>
            <a:endParaRPr lang="it-IT"/>
          </a:p>
        </p:txBody>
      </p:sp>
      <p:sp>
        <p:nvSpPr>
          <p:cNvPr id="46082" name="Rectang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936104"/>
          </a:xfrm>
        </p:spPr>
        <p:txBody>
          <a:bodyPr>
            <a:normAutofit fontScale="90000"/>
          </a:bodyPr>
          <a:lstStyle/>
          <a:p>
            <a:r>
              <a:rPr lang="it-IT" sz="3800" i="1" dirty="0" smtClean="0">
                <a:solidFill>
                  <a:srgbClr val="FF0000"/>
                </a:solidFill>
              </a:rPr>
              <a:t>La quota di disuguaglianza spiegata dalla differenza di istruzione: decrescente!</a:t>
            </a:r>
          </a:p>
        </p:txBody>
      </p:sp>
      <p:pic>
        <p:nvPicPr>
          <p:cNvPr id="4608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484784"/>
            <a:ext cx="756084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4227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>
            <a:normAutofit fontScale="92500"/>
          </a:bodyPr>
          <a:lstStyle/>
          <a:p>
            <a:r>
              <a:rPr lang="en-US" sz="4400" i="1" dirty="0" smtClean="0">
                <a:solidFill>
                  <a:srgbClr val="0000FF"/>
                </a:solidFill>
              </a:rPr>
              <a:t>La </a:t>
            </a:r>
            <a:r>
              <a:rPr lang="en-US" sz="4400" i="1" dirty="0" err="1" smtClean="0">
                <a:solidFill>
                  <a:srgbClr val="0000FF"/>
                </a:solidFill>
              </a:rPr>
              <a:t>trasmissione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4400" i="1" dirty="0" err="1" smtClean="0">
                <a:solidFill>
                  <a:srgbClr val="0000FF"/>
                </a:solidFill>
              </a:rPr>
              <a:t>intergenerazionale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4400" i="1" dirty="0" err="1" smtClean="0">
                <a:solidFill>
                  <a:srgbClr val="0000FF"/>
                </a:solidFill>
              </a:rPr>
              <a:t>oltre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4400" i="1" dirty="0" err="1" smtClean="0">
                <a:solidFill>
                  <a:srgbClr val="0000FF"/>
                </a:solidFill>
              </a:rPr>
              <a:t>l’istruzione</a:t>
            </a:r>
            <a:r>
              <a:rPr lang="en-US" sz="4400" i="1" dirty="0" smtClean="0">
                <a:solidFill>
                  <a:srgbClr val="0000FF"/>
                </a:solidFill>
              </a:rPr>
              <a:t>: </a:t>
            </a:r>
            <a:r>
              <a:rPr lang="en-US" sz="4400" i="1" dirty="0" err="1" smtClean="0">
                <a:solidFill>
                  <a:srgbClr val="0000FF"/>
                </a:solidFill>
              </a:rPr>
              <a:t>l’effetto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4400" i="1" dirty="0" err="1" smtClean="0">
                <a:solidFill>
                  <a:srgbClr val="0000FF"/>
                </a:solidFill>
              </a:rPr>
              <a:t>residuo</a:t>
            </a:r>
            <a:endParaRPr lang="en-US" sz="44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4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>
                <a:solidFill>
                  <a:srgbClr val="FF0000"/>
                </a:solidFill>
              </a:rPr>
              <a:t>La famiglia oltre l’istruzione 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L’influenza delle origini familiari sul reddito da lavoro dei figli può operare attraverso vari canali. </a:t>
            </a:r>
          </a:p>
          <a:p>
            <a:r>
              <a:rPr lang="it-IT" dirty="0" smtClean="0"/>
              <a:t>Quanto importante è quello dell’istruzione? Quanto rilevanti gli altri canali (effetto residuo)? Ci sono differenze tra paesi?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9793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496300" cy="1417638"/>
          </a:xfrm>
        </p:spPr>
        <p:txBody>
          <a:bodyPr>
            <a:noAutofit/>
          </a:bodyPr>
          <a:lstStyle/>
          <a:p>
            <a:r>
              <a:rPr lang="en-GB" sz="2800" i="1" dirty="0" err="1" smtClean="0">
                <a:solidFill>
                  <a:srgbClr val="FF0000"/>
                </a:solidFill>
              </a:rPr>
              <a:t>Effetto</a:t>
            </a:r>
            <a:r>
              <a:rPr lang="en-GB" sz="2800" i="1" dirty="0" smtClean="0">
                <a:solidFill>
                  <a:srgbClr val="FF0000"/>
                </a:solidFill>
              </a:rPr>
              <a:t> del background </a:t>
            </a:r>
            <a:r>
              <a:rPr lang="en-GB" sz="2800" i="1" dirty="0" err="1" smtClean="0">
                <a:solidFill>
                  <a:srgbClr val="FF0000"/>
                </a:solidFill>
              </a:rPr>
              <a:t>familiare</a:t>
            </a:r>
            <a:r>
              <a:rPr lang="en-GB" sz="2800" i="1" dirty="0" smtClean="0">
                <a:solidFill>
                  <a:srgbClr val="FF0000"/>
                </a:solidFill>
              </a:rPr>
              <a:t> </a:t>
            </a:r>
            <a:r>
              <a:rPr lang="en-GB" sz="2800" i="1" dirty="0" err="1" smtClean="0">
                <a:solidFill>
                  <a:srgbClr val="FF0000"/>
                </a:solidFill>
              </a:rPr>
              <a:t>sul</a:t>
            </a:r>
            <a:r>
              <a:rPr lang="en-GB" sz="2800" i="1" dirty="0" smtClean="0">
                <a:solidFill>
                  <a:srgbClr val="FF0000"/>
                </a:solidFill>
              </a:rPr>
              <a:t> </a:t>
            </a:r>
            <a:r>
              <a:rPr lang="en-GB" sz="2800" i="1" dirty="0" err="1" smtClean="0">
                <a:solidFill>
                  <a:srgbClr val="FF0000"/>
                </a:solidFill>
              </a:rPr>
              <a:t>reddito</a:t>
            </a:r>
            <a:r>
              <a:rPr lang="en-GB" sz="2800" i="1" dirty="0" smtClean="0">
                <a:solidFill>
                  <a:srgbClr val="FF0000"/>
                </a:solidFill>
              </a:rPr>
              <a:t> </a:t>
            </a:r>
            <a:r>
              <a:rPr lang="en-GB" sz="2800" i="1" dirty="0" err="1" smtClean="0">
                <a:solidFill>
                  <a:srgbClr val="FF0000"/>
                </a:solidFill>
              </a:rPr>
              <a:t>dei</a:t>
            </a:r>
            <a:r>
              <a:rPr lang="en-GB" sz="2800" i="1" dirty="0" smtClean="0">
                <a:solidFill>
                  <a:srgbClr val="FF0000"/>
                </a:solidFill>
              </a:rPr>
              <a:t> </a:t>
            </a:r>
            <a:r>
              <a:rPr lang="en-GB" sz="2800" i="1" dirty="0" err="1" smtClean="0">
                <a:solidFill>
                  <a:srgbClr val="FF0000"/>
                </a:solidFill>
              </a:rPr>
              <a:t>figli</a:t>
            </a:r>
            <a:r>
              <a:rPr lang="en-GB" sz="2800" i="1" dirty="0" smtClean="0">
                <a:solidFill>
                  <a:srgbClr val="FF0000"/>
                </a:solidFill>
              </a:rPr>
              <a:t> a </a:t>
            </a:r>
            <a:r>
              <a:rPr lang="en-GB" sz="2800" i="1" dirty="0" err="1" smtClean="0">
                <a:solidFill>
                  <a:srgbClr val="FF0000"/>
                </a:solidFill>
              </a:rPr>
              <a:t>parità</a:t>
            </a:r>
            <a:r>
              <a:rPr lang="en-GB" sz="2800" i="1" dirty="0" smtClean="0">
                <a:solidFill>
                  <a:srgbClr val="FF0000"/>
                </a:solidFill>
              </a:rPr>
              <a:t> di </a:t>
            </a:r>
            <a:r>
              <a:rPr lang="en-GB" sz="2800" i="1" dirty="0" err="1" smtClean="0">
                <a:solidFill>
                  <a:srgbClr val="FF0000"/>
                </a:solidFill>
              </a:rPr>
              <a:t>istruzione</a:t>
            </a:r>
            <a:r>
              <a:rPr lang="en-GB" sz="2800" i="1" dirty="0" smtClean="0">
                <a:solidFill>
                  <a:srgbClr val="FF0000"/>
                </a:solidFill>
              </a:rPr>
              <a:t/>
            </a:r>
            <a:br>
              <a:rPr lang="en-GB" sz="2800" i="1" dirty="0" smtClean="0">
                <a:solidFill>
                  <a:srgbClr val="FF0000"/>
                </a:solidFill>
              </a:rPr>
            </a:br>
            <a:r>
              <a:rPr lang="en-GB" sz="2000" i="1" dirty="0" smtClean="0">
                <a:solidFill>
                  <a:srgbClr val="FF0000"/>
                </a:solidFill>
              </a:rPr>
              <a:t>90</a:t>
            </a:r>
            <a:r>
              <a:rPr lang="en-GB" sz="2000" i="1" dirty="0">
                <a:solidFill>
                  <a:srgbClr val="FF0000"/>
                </a:solidFill>
              </a:rPr>
              <a:t>% </a:t>
            </a:r>
            <a:r>
              <a:rPr lang="en-GB" sz="2000" i="1" dirty="0" err="1" smtClean="0">
                <a:solidFill>
                  <a:srgbClr val="FF0000"/>
                </a:solidFill>
              </a:rPr>
              <a:t>intervallo</a:t>
            </a:r>
            <a:r>
              <a:rPr lang="en-GB" sz="2000" i="1" dirty="0" smtClean="0">
                <a:solidFill>
                  <a:srgbClr val="FF0000"/>
                </a:solidFill>
              </a:rPr>
              <a:t> di </a:t>
            </a:r>
            <a:r>
              <a:rPr lang="en-GB" sz="2000" i="1" dirty="0" err="1" smtClean="0">
                <a:solidFill>
                  <a:srgbClr val="FF0000"/>
                </a:solidFill>
              </a:rPr>
              <a:t>confidenza</a:t>
            </a:r>
            <a:r>
              <a:rPr lang="en-GB" sz="2000" i="1" dirty="0" smtClean="0">
                <a:solidFill>
                  <a:srgbClr val="FF0000"/>
                </a:solidFill>
              </a:rPr>
              <a:t>. </a:t>
            </a:r>
            <a:r>
              <a:rPr lang="en-GB" sz="2000" i="1" dirty="0" err="1" smtClean="0">
                <a:solidFill>
                  <a:srgbClr val="FF0000"/>
                </a:solidFill>
              </a:rPr>
              <a:t>Figli</a:t>
            </a:r>
            <a:r>
              <a:rPr lang="en-GB" sz="2000" i="1" dirty="0" smtClean="0">
                <a:solidFill>
                  <a:srgbClr val="FF0000"/>
                </a:solidFill>
              </a:rPr>
              <a:t> </a:t>
            </a:r>
            <a:r>
              <a:rPr lang="en-GB" sz="2000" i="1" dirty="0" err="1" smtClean="0">
                <a:solidFill>
                  <a:srgbClr val="FF0000"/>
                </a:solidFill>
              </a:rPr>
              <a:t>degli</a:t>
            </a:r>
            <a:r>
              <a:rPr lang="en-GB" sz="2000" i="1" dirty="0" smtClean="0">
                <a:solidFill>
                  <a:srgbClr val="FF0000"/>
                </a:solidFill>
              </a:rPr>
              <a:t> </a:t>
            </a:r>
            <a:r>
              <a:rPr lang="en-GB" sz="2000" i="1" dirty="0" err="1" smtClean="0">
                <a:solidFill>
                  <a:srgbClr val="FF0000"/>
                </a:solidFill>
              </a:rPr>
              <a:t>operai</a:t>
            </a:r>
            <a:r>
              <a:rPr lang="en-GB" sz="2000" i="1" dirty="0" smtClean="0">
                <a:solidFill>
                  <a:srgbClr val="FF0000"/>
                </a:solidFill>
              </a:rPr>
              <a:t> come </a:t>
            </a:r>
            <a:r>
              <a:rPr lang="en-GB" sz="2000" i="1" dirty="0" err="1" smtClean="0">
                <a:solidFill>
                  <a:srgbClr val="FF0000"/>
                </a:solidFill>
              </a:rPr>
              <a:t>termine</a:t>
            </a:r>
            <a:r>
              <a:rPr lang="en-GB" sz="2000" i="1" dirty="0" smtClean="0">
                <a:solidFill>
                  <a:srgbClr val="FF0000"/>
                </a:solidFill>
              </a:rPr>
              <a:t> di </a:t>
            </a:r>
            <a:r>
              <a:rPr lang="en-GB" sz="2000" i="1" dirty="0" err="1" smtClean="0">
                <a:solidFill>
                  <a:srgbClr val="FF0000"/>
                </a:solidFill>
              </a:rPr>
              <a:t>riferimento</a:t>
            </a:r>
            <a:r>
              <a:rPr lang="en-GB" sz="2000" i="1" dirty="0" smtClean="0">
                <a:solidFill>
                  <a:srgbClr val="FF0000"/>
                </a:solidFill>
              </a:rPr>
              <a:t>.</a:t>
            </a:r>
            <a:r>
              <a:rPr lang="en-GB" sz="2000" dirty="0" smtClean="0">
                <a:solidFill>
                  <a:srgbClr val="FF0000"/>
                </a:solidFill>
              </a:rPr>
              <a:t/>
            </a:r>
            <a:br>
              <a:rPr lang="en-GB" sz="2000" dirty="0" smtClean="0">
                <a:solidFill>
                  <a:srgbClr val="FF0000"/>
                </a:solidFill>
              </a:rPr>
            </a:br>
            <a:endParaRPr lang="it-IT" sz="2800" dirty="0"/>
          </a:p>
        </p:txBody>
      </p:sp>
      <p:pic>
        <p:nvPicPr>
          <p:cNvPr id="3" name="Immagine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9494" y="1670047"/>
            <a:ext cx="7471669" cy="4011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3931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900" y="0"/>
            <a:ext cx="8953500" cy="1417638"/>
          </a:xfrm>
        </p:spPr>
        <p:txBody>
          <a:bodyPr>
            <a:noAutofit/>
          </a:bodyPr>
          <a:lstStyle/>
          <a:p>
            <a:r>
              <a:rPr lang="en-GB" sz="2800" i="1" dirty="0" err="1">
                <a:solidFill>
                  <a:srgbClr val="FF0000"/>
                </a:solidFill>
              </a:rPr>
              <a:t>Effetto</a:t>
            </a:r>
            <a:r>
              <a:rPr lang="en-GB" sz="2800" i="1" dirty="0">
                <a:solidFill>
                  <a:srgbClr val="FF0000"/>
                </a:solidFill>
              </a:rPr>
              <a:t> del background </a:t>
            </a:r>
            <a:r>
              <a:rPr lang="en-GB" sz="2800" i="1" dirty="0" err="1">
                <a:solidFill>
                  <a:srgbClr val="FF0000"/>
                </a:solidFill>
              </a:rPr>
              <a:t>familiare</a:t>
            </a:r>
            <a:r>
              <a:rPr lang="en-GB" sz="2800" i="1" dirty="0">
                <a:solidFill>
                  <a:srgbClr val="FF0000"/>
                </a:solidFill>
              </a:rPr>
              <a:t> </a:t>
            </a:r>
            <a:r>
              <a:rPr lang="en-GB" sz="2800" i="1" dirty="0" err="1">
                <a:solidFill>
                  <a:srgbClr val="FF0000"/>
                </a:solidFill>
              </a:rPr>
              <a:t>sul</a:t>
            </a:r>
            <a:r>
              <a:rPr lang="en-GB" sz="2800" i="1" dirty="0">
                <a:solidFill>
                  <a:srgbClr val="FF0000"/>
                </a:solidFill>
              </a:rPr>
              <a:t> </a:t>
            </a:r>
            <a:r>
              <a:rPr lang="en-GB" sz="2800" i="1" dirty="0" err="1">
                <a:solidFill>
                  <a:srgbClr val="FF0000"/>
                </a:solidFill>
              </a:rPr>
              <a:t>reddito</a:t>
            </a:r>
            <a:r>
              <a:rPr lang="en-GB" sz="2800" i="1" dirty="0">
                <a:solidFill>
                  <a:srgbClr val="FF0000"/>
                </a:solidFill>
              </a:rPr>
              <a:t> </a:t>
            </a:r>
            <a:r>
              <a:rPr lang="en-GB" sz="2800" i="1" dirty="0" err="1">
                <a:solidFill>
                  <a:srgbClr val="FF0000"/>
                </a:solidFill>
              </a:rPr>
              <a:t>dei</a:t>
            </a:r>
            <a:r>
              <a:rPr lang="en-GB" sz="2800" i="1" dirty="0">
                <a:solidFill>
                  <a:srgbClr val="FF0000"/>
                </a:solidFill>
              </a:rPr>
              <a:t> </a:t>
            </a:r>
            <a:r>
              <a:rPr lang="en-GB" sz="2800" i="1" dirty="0" err="1">
                <a:solidFill>
                  <a:srgbClr val="FF0000"/>
                </a:solidFill>
              </a:rPr>
              <a:t>figli</a:t>
            </a:r>
            <a:r>
              <a:rPr lang="en-GB" sz="2800" i="1" dirty="0">
                <a:solidFill>
                  <a:srgbClr val="FF0000"/>
                </a:solidFill>
              </a:rPr>
              <a:t> a </a:t>
            </a:r>
            <a:r>
              <a:rPr lang="en-GB" sz="2800" i="1" dirty="0" err="1">
                <a:solidFill>
                  <a:srgbClr val="FF0000"/>
                </a:solidFill>
              </a:rPr>
              <a:t>parità</a:t>
            </a:r>
            <a:r>
              <a:rPr lang="en-GB" sz="2800" i="1" dirty="0">
                <a:solidFill>
                  <a:srgbClr val="FF0000"/>
                </a:solidFill>
              </a:rPr>
              <a:t> di </a:t>
            </a:r>
            <a:r>
              <a:rPr lang="en-GB" sz="2800" i="1" dirty="0" err="1" smtClean="0">
                <a:solidFill>
                  <a:srgbClr val="FF0000"/>
                </a:solidFill>
              </a:rPr>
              <a:t>istruzione</a:t>
            </a:r>
            <a:r>
              <a:rPr lang="en-GB" sz="2800" i="1" dirty="0" smtClean="0">
                <a:solidFill>
                  <a:srgbClr val="FF0000"/>
                </a:solidFill>
              </a:rPr>
              <a:t> e </a:t>
            </a:r>
            <a:r>
              <a:rPr lang="en-GB" sz="2800" i="1" dirty="0" err="1" smtClean="0">
                <a:solidFill>
                  <a:srgbClr val="FF0000"/>
                </a:solidFill>
              </a:rPr>
              <a:t>occupazione</a:t>
            </a:r>
            <a:r>
              <a:rPr lang="en-GB" sz="2800" i="1" dirty="0">
                <a:solidFill>
                  <a:srgbClr val="FF0000"/>
                </a:solidFill>
              </a:rPr>
              <a:t/>
            </a:r>
            <a:br>
              <a:rPr lang="en-GB" sz="2800" i="1" dirty="0">
                <a:solidFill>
                  <a:srgbClr val="FF0000"/>
                </a:solidFill>
              </a:rPr>
            </a:br>
            <a:r>
              <a:rPr lang="en-GB" sz="2800" i="1" dirty="0" smtClean="0">
                <a:solidFill>
                  <a:srgbClr val="FF0000"/>
                </a:solidFill>
              </a:rPr>
              <a:t> </a:t>
            </a:r>
            <a:r>
              <a:rPr lang="en-GB" sz="2000" i="1" dirty="0" smtClean="0">
                <a:solidFill>
                  <a:srgbClr val="FF0000"/>
                </a:solidFill>
              </a:rPr>
              <a:t>90</a:t>
            </a:r>
            <a:r>
              <a:rPr lang="en-GB" sz="2000" i="1" dirty="0">
                <a:solidFill>
                  <a:srgbClr val="FF0000"/>
                </a:solidFill>
              </a:rPr>
              <a:t>% </a:t>
            </a:r>
            <a:r>
              <a:rPr lang="en-GB" sz="2000" i="1" dirty="0" err="1">
                <a:solidFill>
                  <a:srgbClr val="FF0000"/>
                </a:solidFill>
              </a:rPr>
              <a:t>intervallo</a:t>
            </a:r>
            <a:r>
              <a:rPr lang="en-GB" sz="2000" i="1" dirty="0">
                <a:solidFill>
                  <a:srgbClr val="FF0000"/>
                </a:solidFill>
              </a:rPr>
              <a:t> di </a:t>
            </a:r>
            <a:r>
              <a:rPr lang="en-GB" sz="2000" i="1" dirty="0" err="1">
                <a:solidFill>
                  <a:srgbClr val="FF0000"/>
                </a:solidFill>
              </a:rPr>
              <a:t>confidenza</a:t>
            </a:r>
            <a:r>
              <a:rPr lang="en-GB" sz="2000" i="1" dirty="0">
                <a:solidFill>
                  <a:srgbClr val="FF0000"/>
                </a:solidFill>
              </a:rPr>
              <a:t>. </a:t>
            </a:r>
            <a:r>
              <a:rPr lang="en-GB" sz="2000" i="1" dirty="0" err="1">
                <a:solidFill>
                  <a:srgbClr val="FF0000"/>
                </a:solidFill>
              </a:rPr>
              <a:t>Figli</a:t>
            </a:r>
            <a:r>
              <a:rPr lang="en-GB" sz="2000" i="1" dirty="0">
                <a:solidFill>
                  <a:srgbClr val="FF0000"/>
                </a:solidFill>
              </a:rPr>
              <a:t> </a:t>
            </a:r>
            <a:r>
              <a:rPr lang="en-GB" sz="2000" i="1" dirty="0" err="1">
                <a:solidFill>
                  <a:srgbClr val="FF0000"/>
                </a:solidFill>
              </a:rPr>
              <a:t>degli</a:t>
            </a:r>
            <a:r>
              <a:rPr lang="en-GB" sz="2000" i="1" dirty="0">
                <a:solidFill>
                  <a:srgbClr val="FF0000"/>
                </a:solidFill>
              </a:rPr>
              <a:t> </a:t>
            </a:r>
            <a:r>
              <a:rPr lang="en-GB" sz="2000" i="1" dirty="0" err="1" smtClean="0">
                <a:solidFill>
                  <a:srgbClr val="FF0000"/>
                </a:solidFill>
              </a:rPr>
              <a:t>operai</a:t>
            </a:r>
            <a:r>
              <a:rPr lang="en-GB" sz="2000" i="1" dirty="0" smtClean="0">
                <a:solidFill>
                  <a:srgbClr val="FF0000"/>
                </a:solidFill>
              </a:rPr>
              <a:t> </a:t>
            </a:r>
            <a:r>
              <a:rPr lang="en-GB" sz="2000" i="1" dirty="0">
                <a:solidFill>
                  <a:srgbClr val="FF0000"/>
                </a:solidFill>
              </a:rPr>
              <a:t>come </a:t>
            </a:r>
            <a:r>
              <a:rPr lang="en-GB" sz="2000" i="1" dirty="0" err="1">
                <a:solidFill>
                  <a:srgbClr val="FF0000"/>
                </a:solidFill>
              </a:rPr>
              <a:t>termine</a:t>
            </a:r>
            <a:r>
              <a:rPr lang="en-GB" sz="2000" i="1" dirty="0">
                <a:solidFill>
                  <a:srgbClr val="FF0000"/>
                </a:solidFill>
              </a:rPr>
              <a:t> di </a:t>
            </a:r>
            <a:r>
              <a:rPr lang="en-GB" sz="2000" i="1" dirty="0" err="1">
                <a:solidFill>
                  <a:srgbClr val="FF0000"/>
                </a:solidFill>
              </a:rPr>
              <a:t>riferimento</a:t>
            </a:r>
            <a:r>
              <a:rPr lang="en-GB" sz="2000" dirty="0">
                <a:solidFill>
                  <a:srgbClr val="FF0000"/>
                </a:solidFill>
              </a:rPr>
              <a:t>.</a:t>
            </a:r>
            <a:br>
              <a:rPr lang="en-GB" sz="2000" dirty="0">
                <a:solidFill>
                  <a:srgbClr val="FF0000"/>
                </a:solidFill>
              </a:rPr>
            </a:br>
            <a:r>
              <a:rPr lang="en-GB" sz="2000" dirty="0">
                <a:solidFill>
                  <a:srgbClr val="FF0000"/>
                </a:solidFill>
              </a:rPr>
              <a:t>. </a:t>
            </a:r>
            <a:endParaRPr lang="it-IT" sz="2000" dirty="0">
              <a:solidFill>
                <a:srgbClr val="FF0000"/>
              </a:solidFill>
            </a:endParaRPr>
          </a:p>
        </p:txBody>
      </p:sp>
      <p:pic>
        <p:nvPicPr>
          <p:cNvPr id="3" name="Immagine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5121" y="1623604"/>
            <a:ext cx="6950667" cy="4334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2057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500" y="33338"/>
            <a:ext cx="8496300" cy="792162"/>
          </a:xfrm>
        </p:spPr>
        <p:txBody>
          <a:bodyPr>
            <a:normAutofit fontScale="90000"/>
          </a:bodyPr>
          <a:lstStyle/>
          <a:p>
            <a:r>
              <a:rPr lang="it-IT" i="1" dirty="0" smtClean="0">
                <a:solidFill>
                  <a:srgbClr val="FF0000"/>
                </a:solidFill>
              </a:rPr>
              <a:t>La mobilità sociale (intergenerazionale)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39800"/>
            <a:ext cx="8229600" cy="5829300"/>
          </a:xfrm>
        </p:spPr>
        <p:txBody>
          <a:bodyPr>
            <a:normAutofit fontScale="92500" lnSpcReduction="10000"/>
          </a:bodyPr>
          <a:lstStyle/>
          <a:p>
            <a:r>
              <a:rPr lang="it-IT" sz="3400" dirty="0" smtClean="0"/>
              <a:t>Si può riferire al rapporto tra i redditi dei figli e quelli dei genitori</a:t>
            </a:r>
            <a:r>
              <a:rPr lang="it-IT" sz="3400" dirty="0"/>
              <a:t> </a:t>
            </a:r>
            <a:r>
              <a:rPr lang="it-IT" sz="3400" dirty="0" smtClean="0"/>
              <a:t>e c’è (in senso ascendente) se i figli (in media, almeno) stanno meglio dei genitori. In questo caso si parla di </a:t>
            </a:r>
            <a:r>
              <a:rPr lang="it-IT" sz="3400" dirty="0" smtClean="0">
                <a:solidFill>
                  <a:srgbClr val="0070C0"/>
                </a:solidFill>
              </a:rPr>
              <a:t>mobilità assoluta </a:t>
            </a:r>
          </a:p>
          <a:p>
            <a:r>
              <a:rPr lang="it-IT" sz="3400" dirty="0" smtClean="0"/>
              <a:t>Ma si può riferire anche alla </a:t>
            </a:r>
            <a:r>
              <a:rPr lang="it-IT" sz="3400" dirty="0"/>
              <a:t>posizione </a:t>
            </a:r>
            <a:r>
              <a:rPr lang="it-IT" sz="3400" dirty="0" smtClean="0"/>
              <a:t>dei figli nella </a:t>
            </a:r>
            <a:r>
              <a:rPr lang="it-IT" sz="3400" dirty="0"/>
              <a:t>distribuzione dei </a:t>
            </a:r>
            <a:r>
              <a:rPr lang="it-IT" sz="3400" dirty="0" smtClean="0"/>
              <a:t>redditi della loro generazione  in </a:t>
            </a:r>
            <a:r>
              <a:rPr lang="it-IT" sz="3400" dirty="0"/>
              <a:t>rapporto a quella </a:t>
            </a:r>
            <a:r>
              <a:rPr lang="it-IT" sz="3400" dirty="0" smtClean="0"/>
              <a:t>dei </a:t>
            </a:r>
            <a:r>
              <a:rPr lang="it-IT" sz="3400" dirty="0"/>
              <a:t>loro </a:t>
            </a:r>
            <a:r>
              <a:rPr lang="it-IT" sz="3400" dirty="0" smtClean="0"/>
              <a:t>genitori. In questo caso si parla di mobilità relativa. </a:t>
            </a:r>
            <a:r>
              <a:rPr lang="it-IT" sz="3400" dirty="0" smtClean="0">
                <a:solidFill>
                  <a:srgbClr val="0000FF"/>
                </a:solidFill>
              </a:rPr>
              <a:t>Se </a:t>
            </a:r>
            <a:r>
              <a:rPr lang="it-IT" sz="3400" dirty="0">
                <a:solidFill>
                  <a:srgbClr val="0000FF"/>
                </a:solidFill>
              </a:rPr>
              <a:t>i ricchi sono soprattutto figli dei ricchi </a:t>
            </a:r>
            <a:r>
              <a:rPr lang="it-IT" sz="3400" dirty="0"/>
              <a:t>e i poveri figli dei poveri, la </a:t>
            </a:r>
            <a:r>
              <a:rPr lang="it-IT" sz="3400" dirty="0" smtClean="0">
                <a:solidFill>
                  <a:srgbClr val="0070C0"/>
                </a:solidFill>
              </a:rPr>
              <a:t>mobilità relativa  </a:t>
            </a:r>
            <a:r>
              <a:rPr lang="it-IT" sz="3400" dirty="0"/>
              <a:t>è bassa</a:t>
            </a:r>
            <a:r>
              <a:rPr lang="it-IT" sz="3400" dirty="0" smtClean="0"/>
              <a:t>. </a:t>
            </a:r>
          </a:p>
          <a:p>
            <a:endParaRPr lang="it-IT" sz="34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9504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i="1" dirty="0" smtClean="0">
                <a:solidFill>
                  <a:srgbClr val="FF0000"/>
                </a:solidFill>
              </a:rPr>
              <a:t>Commenti</a:t>
            </a:r>
            <a:endParaRPr lang="it-IT" sz="4000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 alcuni paesi l’effetto residuo è piuttosto forte e significativo: in particolare in Italia, Spagna, GB e Irlanda. </a:t>
            </a:r>
          </a:p>
          <a:p>
            <a:r>
              <a:rPr lang="it-IT" dirty="0" smtClean="0"/>
              <a:t>Quali sono i canali principali  attraverso i quali si può manifestare l’influenza delle origini familiari, oltre l’istruzione?</a:t>
            </a:r>
          </a:p>
          <a:p>
            <a:pPr lvl="1"/>
            <a:r>
              <a:rPr lang="it-IT" dirty="0" smtClean="0"/>
              <a:t>Qualità del capitale umano</a:t>
            </a:r>
          </a:p>
          <a:p>
            <a:pPr lvl="1"/>
            <a:r>
              <a:rPr lang="it-IT" dirty="0" smtClean="0"/>
              <a:t>Le c.d. soft </a:t>
            </a:r>
            <a:r>
              <a:rPr lang="it-IT" dirty="0" err="1" smtClean="0"/>
              <a:t>skills</a:t>
            </a:r>
            <a:r>
              <a:rPr lang="it-IT" dirty="0" smtClean="0"/>
              <a:t> (abilità non cognitive)</a:t>
            </a:r>
          </a:p>
          <a:p>
            <a:pPr lvl="1"/>
            <a:r>
              <a:rPr lang="it-IT" dirty="0" smtClean="0"/>
              <a:t>I network familiari </a:t>
            </a:r>
          </a:p>
          <a:p>
            <a:pPr lvl="1"/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2346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r>
              <a:rPr lang="en-US" sz="4200" i="1" dirty="0" smtClean="0">
                <a:solidFill>
                  <a:srgbClr val="FF0000"/>
                </a:solidFill>
              </a:rPr>
              <a:t>Come </a:t>
            </a:r>
            <a:r>
              <a:rPr lang="en-US" sz="4200" i="1" dirty="0" err="1" smtClean="0">
                <a:solidFill>
                  <a:srgbClr val="FF0000"/>
                </a:solidFill>
              </a:rPr>
              <a:t>identificare</a:t>
            </a:r>
            <a:r>
              <a:rPr lang="en-US" sz="4200" i="1" dirty="0">
                <a:solidFill>
                  <a:srgbClr val="FF0000"/>
                </a:solidFill>
              </a:rPr>
              <a:t> </a:t>
            </a:r>
            <a:r>
              <a:rPr lang="en-US" sz="4200" i="1" dirty="0" err="1" smtClean="0">
                <a:solidFill>
                  <a:srgbClr val="FF0000"/>
                </a:solidFill>
              </a:rPr>
              <a:t>i</a:t>
            </a:r>
            <a:r>
              <a:rPr lang="en-US" sz="4200" i="1" dirty="0" smtClean="0">
                <a:solidFill>
                  <a:srgbClr val="FF0000"/>
                </a:solidFill>
              </a:rPr>
              <a:t> </a:t>
            </a:r>
            <a:r>
              <a:rPr lang="en-US" sz="4200" i="1" dirty="0" err="1" smtClean="0">
                <a:solidFill>
                  <a:srgbClr val="FF0000"/>
                </a:solidFill>
              </a:rPr>
              <a:t>meccanismi</a:t>
            </a:r>
            <a:r>
              <a:rPr lang="en-US" sz="4200" i="1" dirty="0" smtClean="0">
                <a:solidFill>
                  <a:srgbClr val="FF0000"/>
                </a:solidFill>
              </a:rPr>
              <a:t>?</a:t>
            </a:r>
            <a:endParaRPr lang="it-IT" sz="4200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059363"/>
          </a:xfrm>
        </p:spPr>
        <p:txBody>
          <a:bodyPr>
            <a:normAutofit fontScale="55000" lnSpcReduction="20000"/>
          </a:bodyPr>
          <a:lstStyle/>
          <a:p>
            <a:r>
              <a:rPr lang="en-US" sz="4500" dirty="0" smtClean="0"/>
              <a:t>I </a:t>
            </a:r>
            <a:r>
              <a:rPr lang="en-US" sz="4500" dirty="0" err="1" smtClean="0"/>
              <a:t>meccanismi</a:t>
            </a:r>
            <a:r>
              <a:rPr lang="en-US" sz="4500" dirty="0" smtClean="0"/>
              <a:t> </a:t>
            </a:r>
            <a:r>
              <a:rPr lang="en-US" sz="4500" dirty="0" err="1" smtClean="0"/>
              <a:t>potrebbero</a:t>
            </a:r>
            <a:r>
              <a:rPr lang="en-US" sz="4500" dirty="0" smtClean="0"/>
              <a:t> </a:t>
            </a:r>
            <a:r>
              <a:rPr lang="en-US" sz="4500" dirty="0" err="1" smtClean="0"/>
              <a:t>essere</a:t>
            </a:r>
            <a:r>
              <a:rPr lang="en-US" sz="4500" dirty="0" smtClean="0"/>
              <a:t> </a:t>
            </a:r>
            <a:r>
              <a:rPr lang="en-US" sz="4500" dirty="0" err="1" smtClean="0"/>
              <a:t>diversi</a:t>
            </a:r>
            <a:r>
              <a:rPr lang="en-US" sz="4500" dirty="0" smtClean="0"/>
              <a:t> </a:t>
            </a:r>
            <a:r>
              <a:rPr lang="en-US" sz="4500" dirty="0" err="1" smtClean="0"/>
              <a:t>nei</a:t>
            </a:r>
            <a:r>
              <a:rPr lang="en-US" sz="4500" dirty="0" smtClean="0"/>
              <a:t> </a:t>
            </a:r>
            <a:r>
              <a:rPr lang="en-US" sz="4500" dirty="0" err="1" smtClean="0"/>
              <a:t>vari</a:t>
            </a:r>
            <a:r>
              <a:rPr lang="en-US" sz="4500" dirty="0" smtClean="0"/>
              <a:t> </a:t>
            </a:r>
            <a:r>
              <a:rPr lang="en-US" sz="4500" dirty="0" err="1" smtClean="0"/>
              <a:t>paesi</a:t>
            </a:r>
            <a:endParaRPr lang="en-US" sz="4500" dirty="0" smtClean="0"/>
          </a:p>
          <a:p>
            <a:r>
              <a:rPr lang="en-US" sz="4500" dirty="0" err="1" smtClean="0"/>
              <a:t>Strategia</a:t>
            </a:r>
            <a:r>
              <a:rPr lang="en-US" sz="4500" dirty="0" smtClean="0"/>
              <a:t> </a:t>
            </a:r>
            <a:r>
              <a:rPr lang="en-US" sz="4500" dirty="0"/>
              <a:t>di </a:t>
            </a:r>
            <a:r>
              <a:rPr lang="en-US" sz="4500" dirty="0" err="1" smtClean="0"/>
              <a:t>identificazione</a:t>
            </a:r>
            <a:r>
              <a:rPr lang="en-US" sz="4500" dirty="0" smtClean="0"/>
              <a:t>: : </a:t>
            </a:r>
            <a:r>
              <a:rPr lang="en-US" sz="4500" dirty="0" err="1"/>
              <a:t>confrontare</a:t>
            </a:r>
            <a:r>
              <a:rPr lang="en-US" sz="4500" dirty="0"/>
              <a:t> </a:t>
            </a:r>
            <a:r>
              <a:rPr lang="en-US" sz="4500" dirty="0" err="1"/>
              <a:t>i</a:t>
            </a:r>
            <a:r>
              <a:rPr lang="en-US" sz="4500" dirty="0"/>
              <a:t> </a:t>
            </a:r>
            <a:r>
              <a:rPr lang="en-US" sz="4500" dirty="0" err="1"/>
              <a:t>redditi</a:t>
            </a:r>
            <a:r>
              <a:rPr lang="en-US" sz="4500" dirty="0"/>
              <a:t> </a:t>
            </a:r>
            <a:r>
              <a:rPr lang="en-US" sz="4500" dirty="0" err="1"/>
              <a:t>dei</a:t>
            </a:r>
            <a:r>
              <a:rPr lang="en-US" sz="4500" dirty="0"/>
              <a:t> </a:t>
            </a:r>
            <a:r>
              <a:rPr lang="en-US" sz="4500" dirty="0" err="1"/>
              <a:t>figli</a:t>
            </a:r>
            <a:r>
              <a:rPr lang="en-US" sz="4500" dirty="0"/>
              <a:t> </a:t>
            </a:r>
            <a:r>
              <a:rPr lang="en-US" sz="4500" dirty="0" err="1"/>
              <a:t>che</a:t>
            </a:r>
            <a:r>
              <a:rPr lang="en-US" sz="4500" dirty="0"/>
              <a:t> “</a:t>
            </a:r>
            <a:r>
              <a:rPr lang="en-US" sz="4500" dirty="0" err="1"/>
              <a:t>scendono</a:t>
            </a:r>
            <a:r>
              <a:rPr lang="en-US" sz="4500" dirty="0"/>
              <a:t>” (o “</a:t>
            </a:r>
            <a:r>
              <a:rPr lang="en-US" sz="4500" dirty="0" err="1"/>
              <a:t>salgono</a:t>
            </a:r>
            <a:r>
              <a:rPr lang="en-US" sz="4500" dirty="0"/>
              <a:t>”) </a:t>
            </a:r>
            <a:r>
              <a:rPr lang="en-US" sz="4500" dirty="0" err="1"/>
              <a:t>nelle</a:t>
            </a:r>
            <a:r>
              <a:rPr lang="en-US" sz="4500" dirty="0"/>
              <a:t> </a:t>
            </a:r>
            <a:r>
              <a:rPr lang="en-US" sz="4500" dirty="0" err="1"/>
              <a:t>occupazioni</a:t>
            </a:r>
            <a:r>
              <a:rPr lang="en-US" sz="4500" dirty="0"/>
              <a:t> con </a:t>
            </a:r>
            <a:r>
              <a:rPr lang="en-US" sz="4500" dirty="0" err="1"/>
              <a:t>quelli</a:t>
            </a:r>
            <a:r>
              <a:rPr lang="en-US" sz="4500" dirty="0"/>
              <a:t> </a:t>
            </a:r>
            <a:r>
              <a:rPr lang="en-US" sz="4500" dirty="0" err="1"/>
              <a:t>dei</a:t>
            </a:r>
            <a:r>
              <a:rPr lang="en-US" sz="4500" dirty="0"/>
              <a:t> </a:t>
            </a:r>
            <a:r>
              <a:rPr lang="en-US" sz="4500" dirty="0" err="1"/>
              <a:t>figli</a:t>
            </a:r>
            <a:r>
              <a:rPr lang="en-US" sz="4500" dirty="0"/>
              <a:t> </a:t>
            </a:r>
            <a:r>
              <a:rPr lang="en-US" sz="4500" dirty="0" err="1"/>
              <a:t>che</a:t>
            </a:r>
            <a:r>
              <a:rPr lang="en-US" sz="4500" dirty="0"/>
              <a:t> </a:t>
            </a:r>
            <a:r>
              <a:rPr lang="en-US" sz="4500" dirty="0" err="1"/>
              <a:t>hanno</a:t>
            </a:r>
            <a:r>
              <a:rPr lang="en-US" sz="4500" dirty="0"/>
              <a:t> </a:t>
            </a:r>
            <a:r>
              <a:rPr lang="en-US" sz="4500" dirty="0" smtClean="0"/>
              <a:t>la </a:t>
            </a:r>
            <a:r>
              <a:rPr lang="en-US" sz="4500" dirty="0" err="1" smtClean="0"/>
              <a:t>loro</a:t>
            </a:r>
            <a:r>
              <a:rPr lang="en-US" sz="4500" dirty="0" smtClean="0"/>
              <a:t> </a:t>
            </a:r>
            <a:r>
              <a:rPr lang="en-US" sz="4500" dirty="0" err="1"/>
              <a:t>stessa</a:t>
            </a:r>
            <a:r>
              <a:rPr lang="en-US" sz="4500" dirty="0"/>
              <a:t> </a:t>
            </a:r>
            <a:r>
              <a:rPr lang="en-US" sz="4500" dirty="0" err="1"/>
              <a:t>occupazione</a:t>
            </a:r>
            <a:r>
              <a:rPr lang="en-US" sz="4500" dirty="0"/>
              <a:t> ma non </a:t>
            </a:r>
            <a:r>
              <a:rPr lang="en-US" sz="4500" dirty="0" err="1"/>
              <a:t>si</a:t>
            </a:r>
            <a:r>
              <a:rPr lang="en-US" sz="4500" dirty="0"/>
              <a:t> </a:t>
            </a:r>
            <a:r>
              <a:rPr lang="en-US" sz="4500" dirty="0" err="1"/>
              <a:t>muovono</a:t>
            </a:r>
            <a:r>
              <a:rPr lang="en-US" sz="4500" dirty="0"/>
              <a:t> </a:t>
            </a:r>
            <a:r>
              <a:rPr lang="en-US" sz="4500" dirty="0" err="1"/>
              <a:t>rispetto</a:t>
            </a:r>
            <a:r>
              <a:rPr lang="en-US" sz="4500" dirty="0"/>
              <a:t> </a:t>
            </a:r>
            <a:r>
              <a:rPr lang="en-US" sz="4500" dirty="0" err="1"/>
              <a:t>ai</a:t>
            </a:r>
            <a:r>
              <a:rPr lang="en-US" sz="4500" dirty="0"/>
              <a:t> </a:t>
            </a:r>
            <a:r>
              <a:rPr lang="en-US" sz="4500" dirty="0" err="1"/>
              <a:t>propri</a:t>
            </a:r>
            <a:r>
              <a:rPr lang="en-US" sz="4500" dirty="0"/>
              <a:t> </a:t>
            </a:r>
            <a:r>
              <a:rPr lang="en-US" sz="4500" dirty="0" err="1"/>
              <a:t>genitori</a:t>
            </a:r>
            <a:r>
              <a:rPr lang="en-US" sz="4500" dirty="0"/>
              <a:t> (</a:t>
            </a:r>
            <a:r>
              <a:rPr lang="en-US" sz="4500" dirty="0" err="1"/>
              <a:t>nè</a:t>
            </a:r>
            <a:r>
              <a:rPr lang="en-US" sz="4500" dirty="0"/>
              <a:t> in </a:t>
            </a:r>
            <a:r>
              <a:rPr lang="en-US" sz="4500" dirty="0" err="1"/>
              <a:t>senso</a:t>
            </a:r>
            <a:r>
              <a:rPr lang="en-US" sz="4500" dirty="0"/>
              <a:t> </a:t>
            </a:r>
            <a:r>
              <a:rPr lang="en-US" sz="4500" dirty="0" err="1"/>
              <a:t>ascendente</a:t>
            </a:r>
            <a:r>
              <a:rPr lang="en-US" sz="4500" dirty="0"/>
              <a:t> </a:t>
            </a:r>
            <a:r>
              <a:rPr lang="en-US" sz="4500" dirty="0" err="1"/>
              <a:t>nè</a:t>
            </a:r>
            <a:r>
              <a:rPr lang="en-US" sz="4500" dirty="0"/>
              <a:t> in </a:t>
            </a:r>
            <a:r>
              <a:rPr lang="en-US" sz="4500" dirty="0" err="1"/>
              <a:t>senso</a:t>
            </a:r>
            <a:r>
              <a:rPr lang="en-US" sz="4500" dirty="0"/>
              <a:t> </a:t>
            </a:r>
            <a:r>
              <a:rPr lang="en-US" sz="4500" dirty="0" err="1"/>
              <a:t>discendente</a:t>
            </a:r>
            <a:r>
              <a:rPr lang="en-US" sz="4500" dirty="0"/>
              <a:t>)</a:t>
            </a:r>
          </a:p>
          <a:p>
            <a:r>
              <a:rPr lang="en-US" sz="4500" dirty="0"/>
              <a:t>Due </a:t>
            </a:r>
            <a:r>
              <a:rPr lang="en-US" sz="4500" dirty="0" err="1"/>
              <a:t>possibili</a:t>
            </a:r>
            <a:r>
              <a:rPr lang="en-US" sz="4500" dirty="0"/>
              <a:t> </a:t>
            </a:r>
            <a:r>
              <a:rPr lang="en-US" sz="4500" dirty="0" err="1"/>
              <a:t>effetti</a:t>
            </a:r>
            <a:r>
              <a:rPr lang="en-US" sz="4500" dirty="0"/>
              <a:t> </a:t>
            </a:r>
          </a:p>
          <a:p>
            <a:pPr lvl="1"/>
            <a:r>
              <a:rPr lang="en-US" sz="4500" i="1" dirty="0"/>
              <a:t>parachute</a:t>
            </a:r>
            <a:r>
              <a:rPr lang="en-US" sz="4500" dirty="0"/>
              <a:t> (Se </a:t>
            </a:r>
            <a:r>
              <a:rPr lang="en-US" sz="4500" dirty="0" err="1"/>
              <a:t>i</a:t>
            </a:r>
            <a:r>
              <a:rPr lang="en-US" sz="4500" dirty="0"/>
              <a:t> networks </a:t>
            </a:r>
            <a:r>
              <a:rPr lang="en-US" sz="4500" dirty="0" err="1"/>
              <a:t>sono</a:t>
            </a:r>
            <a:r>
              <a:rPr lang="en-US" sz="4500" dirty="0"/>
              <a:t> </a:t>
            </a:r>
            <a:r>
              <a:rPr lang="en-US" sz="4500" dirty="0" err="1"/>
              <a:t>assenti</a:t>
            </a:r>
            <a:r>
              <a:rPr lang="en-US" sz="4500" dirty="0"/>
              <a:t> chi cade non </a:t>
            </a:r>
            <a:r>
              <a:rPr lang="en-US" sz="4500" dirty="0" err="1"/>
              <a:t>dovrebbe</a:t>
            </a:r>
            <a:r>
              <a:rPr lang="en-US" sz="4500" dirty="0"/>
              <a:t> </a:t>
            </a:r>
            <a:r>
              <a:rPr lang="en-US" sz="4500" dirty="0" err="1"/>
              <a:t>guadagnare</a:t>
            </a:r>
            <a:r>
              <a:rPr lang="en-US" sz="4500" dirty="0"/>
              <a:t> di </a:t>
            </a:r>
            <a:r>
              <a:rPr lang="en-US" sz="4500" dirty="0" err="1"/>
              <a:t>più</a:t>
            </a:r>
            <a:r>
              <a:rPr lang="en-US" sz="4500" dirty="0"/>
              <a:t> di chi ha la </a:t>
            </a:r>
            <a:r>
              <a:rPr lang="en-US" sz="4500" dirty="0" err="1"/>
              <a:t>stessa</a:t>
            </a:r>
            <a:r>
              <a:rPr lang="en-US" sz="4500" dirty="0"/>
              <a:t> </a:t>
            </a:r>
            <a:r>
              <a:rPr lang="en-US" sz="4500" dirty="0" err="1"/>
              <a:t>occupazione</a:t>
            </a:r>
            <a:r>
              <a:rPr lang="en-US" sz="4500" dirty="0"/>
              <a:t> e non cade)</a:t>
            </a:r>
          </a:p>
          <a:p>
            <a:pPr lvl="1"/>
            <a:r>
              <a:rPr lang="en-US" sz="4500" i="1" dirty="0"/>
              <a:t>glass ceiling </a:t>
            </a:r>
            <a:r>
              <a:rPr lang="en-US" sz="4500" dirty="0"/>
              <a:t>(chi sale </a:t>
            </a:r>
            <a:r>
              <a:rPr lang="en-US" sz="4500" dirty="0" err="1"/>
              <a:t>guadagna</a:t>
            </a:r>
            <a:r>
              <a:rPr lang="en-US" sz="4500" dirty="0"/>
              <a:t> </a:t>
            </a:r>
            <a:r>
              <a:rPr lang="en-US" sz="4500" dirty="0" err="1"/>
              <a:t>meno</a:t>
            </a:r>
            <a:r>
              <a:rPr lang="en-US" sz="4500" dirty="0"/>
              <a:t> di chi </a:t>
            </a:r>
            <a:r>
              <a:rPr lang="en-US" sz="4500" dirty="0" err="1"/>
              <a:t>si</a:t>
            </a:r>
            <a:r>
              <a:rPr lang="en-US" sz="4500" dirty="0"/>
              <a:t> </a:t>
            </a:r>
            <a:r>
              <a:rPr lang="en-US" sz="4500" dirty="0" err="1"/>
              <a:t>trova</a:t>
            </a:r>
            <a:r>
              <a:rPr lang="en-US" sz="4500" dirty="0"/>
              <a:t> </a:t>
            </a:r>
            <a:r>
              <a:rPr lang="en-US" sz="4500" dirty="0" err="1"/>
              <a:t>già</a:t>
            </a:r>
            <a:r>
              <a:rPr lang="en-US" sz="4500" dirty="0"/>
              <a:t> </a:t>
            </a:r>
            <a:r>
              <a:rPr lang="en-US" sz="4500" dirty="0" err="1"/>
              <a:t>nell’occupazione</a:t>
            </a:r>
            <a:r>
              <a:rPr lang="en-US" sz="4500" dirty="0"/>
              <a:t> </a:t>
            </a:r>
            <a:r>
              <a:rPr lang="en-US" sz="4500" dirty="0" err="1"/>
              <a:t>più</a:t>
            </a:r>
            <a:r>
              <a:rPr lang="en-US" sz="4500" dirty="0"/>
              <a:t> </a:t>
            </a:r>
            <a:r>
              <a:rPr lang="en-US" sz="4500" dirty="0" err="1"/>
              <a:t>elevata</a:t>
            </a:r>
            <a:r>
              <a:rPr lang="en-US" sz="4500" dirty="0"/>
              <a:t>: </a:t>
            </a:r>
            <a:r>
              <a:rPr lang="en-US" sz="4500" dirty="0" err="1"/>
              <a:t>può</a:t>
            </a:r>
            <a:r>
              <a:rPr lang="en-US" sz="4500" dirty="0"/>
              <a:t> </a:t>
            </a:r>
            <a:r>
              <a:rPr lang="en-US" sz="4500" dirty="0" err="1"/>
              <a:t>essere</a:t>
            </a:r>
            <a:r>
              <a:rPr lang="en-US" sz="4500" dirty="0"/>
              <a:t> </a:t>
            </a:r>
            <a:r>
              <a:rPr lang="en-US" sz="4500" dirty="0" err="1"/>
              <a:t>dovuto</a:t>
            </a:r>
            <a:r>
              <a:rPr lang="en-US" sz="4500" dirty="0"/>
              <a:t> a networks e a </a:t>
            </a:r>
            <a:r>
              <a:rPr lang="en-US" sz="4500" dirty="0" err="1"/>
              <a:t>altre</a:t>
            </a:r>
            <a:r>
              <a:rPr lang="en-US" sz="4500" dirty="0"/>
              <a:t> </a:t>
            </a:r>
            <a:r>
              <a:rPr lang="en-US" sz="4500" dirty="0" err="1"/>
              <a:t>abilità</a:t>
            </a:r>
            <a:r>
              <a:rPr lang="en-US" sz="4500" dirty="0"/>
              <a:t> </a:t>
            </a:r>
            <a:r>
              <a:rPr lang="en-US" sz="4500" dirty="0" err="1"/>
              <a:t>collegate</a:t>
            </a:r>
            <a:r>
              <a:rPr lang="en-US" sz="4500" dirty="0"/>
              <a:t> al background). </a:t>
            </a:r>
          </a:p>
          <a:p>
            <a:r>
              <a:rPr lang="en-US" sz="4500" dirty="0" err="1" smtClean="0"/>
              <a:t>Risultati</a:t>
            </a:r>
            <a:r>
              <a:rPr lang="en-US" sz="4500" dirty="0" smtClean="0"/>
              <a:t>: </a:t>
            </a:r>
            <a:r>
              <a:rPr lang="en-US" sz="4500" dirty="0"/>
              <a:t>in Italia e </a:t>
            </a:r>
            <a:r>
              <a:rPr lang="en-US" sz="4500" dirty="0" err="1"/>
              <a:t>Spagna</a:t>
            </a:r>
            <a:r>
              <a:rPr lang="en-US" sz="4500" dirty="0"/>
              <a:t> </a:t>
            </a:r>
            <a:r>
              <a:rPr lang="en-US" sz="4500" dirty="0" err="1"/>
              <a:t>forti</a:t>
            </a:r>
            <a:r>
              <a:rPr lang="en-US" sz="4500" dirty="0"/>
              <a:t> </a:t>
            </a:r>
            <a:r>
              <a:rPr lang="en-US" sz="4500" dirty="0" err="1"/>
              <a:t>effetti-paracadute</a:t>
            </a:r>
            <a:r>
              <a:rPr lang="en-US" sz="4500" dirty="0"/>
              <a:t> (</a:t>
            </a:r>
            <a:r>
              <a:rPr lang="en-US" sz="4500" dirty="0" err="1"/>
              <a:t>quindi</a:t>
            </a:r>
            <a:r>
              <a:rPr lang="en-US" sz="4500" dirty="0"/>
              <a:t> </a:t>
            </a:r>
            <a:r>
              <a:rPr lang="en-US" sz="4500" dirty="0" err="1"/>
              <a:t>probabile</a:t>
            </a:r>
            <a:r>
              <a:rPr lang="en-US" sz="4500" dirty="0"/>
              <a:t> </a:t>
            </a:r>
            <a:r>
              <a:rPr lang="en-US" sz="4500" dirty="0" err="1"/>
              <a:t>ruolo</a:t>
            </a:r>
            <a:r>
              <a:rPr lang="en-US" sz="4500" dirty="0"/>
              <a:t> </a:t>
            </a:r>
            <a:r>
              <a:rPr lang="en-US" sz="4500" dirty="0" err="1"/>
              <a:t>dei</a:t>
            </a:r>
            <a:r>
              <a:rPr lang="en-US" sz="4500" dirty="0"/>
              <a:t> networks</a:t>
            </a:r>
            <a:r>
              <a:rPr lang="en-US" sz="4500" dirty="0" smtClean="0"/>
              <a:t>),  </a:t>
            </a:r>
            <a:r>
              <a:rPr lang="en-US" sz="4500" dirty="0" err="1"/>
              <a:t>diversamente</a:t>
            </a:r>
            <a:r>
              <a:rPr lang="en-US" sz="4500" dirty="0"/>
              <a:t> da UK. </a:t>
            </a:r>
          </a:p>
          <a:p>
            <a:endParaRPr lang="en-US" sz="3600" dirty="0" smtClean="0"/>
          </a:p>
          <a:p>
            <a:endParaRPr lang="en-US" sz="3600" dirty="0"/>
          </a:p>
          <a:p>
            <a:pPr lvl="1">
              <a:buNone/>
            </a:pPr>
            <a:endParaRPr lang="en-US" sz="3600" dirty="0"/>
          </a:p>
          <a:p>
            <a:endParaRPr lang="en-US" sz="2700" dirty="0" smtClean="0"/>
          </a:p>
          <a:p>
            <a:pPr marL="514350" indent="-514350">
              <a:buFont typeface="+mj-lt"/>
              <a:buAutoNum type="arabicPeriod"/>
            </a:pPr>
            <a:endParaRPr lang="en-US" sz="1900" dirty="0" smtClean="0"/>
          </a:p>
          <a:p>
            <a:pPr marL="514350" indent="-514350">
              <a:buFont typeface="+mj-lt"/>
              <a:buAutoNum type="arabicPeriod"/>
            </a:pPr>
            <a:endParaRPr lang="en-US" sz="19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7C418-658D-4508-B95A-D8442D796116}" type="slidenum">
              <a:rPr lang="it-IT" smtClean="0"/>
              <a:pPr>
                <a:defRPr/>
              </a:pPr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268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 smtClean="0">
                <a:solidFill>
                  <a:srgbClr val="FF0000"/>
                </a:solidFill>
              </a:rPr>
              <a:t>Il ruolo dei network e la concorrenza 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Cosa rende possibile la forte influenza degli effetti network in Italia (anche nel mercato)?</a:t>
            </a:r>
          </a:p>
          <a:p>
            <a:r>
              <a:rPr lang="it-IT" dirty="0" smtClean="0"/>
              <a:t>Analisi recente basata su indici di concorrenza sui mercati. Troviamo che dove la concorrenza è più debole il nostro indicatore degli effetti network (retribuzioni non legate al capitale umano) cresce. </a:t>
            </a:r>
          </a:p>
          <a:p>
            <a:r>
              <a:rPr lang="it-IT" dirty="0" smtClean="0"/>
              <a:t>Le barriere alla concorrenza (ben individuate) divengono barriere alla mobilità sociale.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6448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>
            <a:normAutofit lnSpcReduction="10000"/>
          </a:bodyPr>
          <a:lstStyle/>
          <a:p>
            <a:r>
              <a:rPr lang="en-US" sz="4400" i="1" dirty="0" err="1" smtClean="0">
                <a:solidFill>
                  <a:srgbClr val="0000FF"/>
                </a:solidFill>
              </a:rPr>
              <a:t>Concludendo</a:t>
            </a:r>
            <a:r>
              <a:rPr lang="en-US" sz="4400" i="1" dirty="0" smtClean="0">
                <a:solidFill>
                  <a:srgbClr val="0000FF"/>
                </a:solidFill>
              </a:rPr>
              <a:t>: </a:t>
            </a:r>
          </a:p>
          <a:p>
            <a:r>
              <a:rPr lang="en-US" sz="4400" i="1" dirty="0" err="1" smtClean="0">
                <a:solidFill>
                  <a:srgbClr val="0000FF"/>
                </a:solidFill>
              </a:rPr>
              <a:t>ricapitolazione</a:t>
            </a:r>
            <a:r>
              <a:rPr lang="en-US" sz="4400" i="1" dirty="0" smtClean="0">
                <a:solidFill>
                  <a:srgbClr val="0000FF"/>
                </a:solidFill>
              </a:rPr>
              <a:t> e </a:t>
            </a:r>
            <a:r>
              <a:rPr lang="en-US" sz="4400" i="1" dirty="0" err="1" smtClean="0">
                <a:solidFill>
                  <a:srgbClr val="0000FF"/>
                </a:solidFill>
              </a:rPr>
              <a:t>risposte</a:t>
            </a:r>
            <a:endParaRPr lang="en-US" sz="44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773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>
                <a:solidFill>
                  <a:srgbClr val="FF0000"/>
                </a:solidFill>
              </a:rPr>
              <a:t>Il fenomeno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Disuguaglianza e immobilità: un circolo vizioso.</a:t>
            </a:r>
          </a:p>
          <a:p>
            <a:r>
              <a:rPr lang="it-IT" dirty="0" smtClean="0"/>
              <a:t>L’alimentazione del meccanismo può essere diversa (istruzione, network, soft </a:t>
            </a:r>
            <a:r>
              <a:rPr lang="it-IT" dirty="0" err="1" smtClean="0"/>
              <a:t>skills</a:t>
            </a:r>
            <a:r>
              <a:rPr lang="it-IT" dirty="0" smtClean="0"/>
              <a:t>) e diversamente “grave”</a:t>
            </a:r>
          </a:p>
          <a:p>
            <a:r>
              <a:rPr lang="it-IT" dirty="0" smtClean="0"/>
              <a:t>Sembra però essere generalizzato il rischio di una perversa interazione tra disuguaglianza economica, disuguaglianza politica e immobilità. Per questo il circolo vizioso ha caratteristiche oligarchiche e di ritorno all’antico regime.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2084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>
                <a:solidFill>
                  <a:srgbClr val="FF0000"/>
                </a:solidFill>
              </a:rPr>
              <a:t>Disuguaglianza inaccettabile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Se la disuguaglianza dipende dalle origini familiari non può, in larga parte, essere considerata accettabile (si ricordi che qui non considero la questione, più semplice, della trasmissione dei patrimoni)</a:t>
            </a:r>
          </a:p>
          <a:p>
            <a:r>
              <a:rPr lang="it-IT" dirty="0" smtClean="0"/>
              <a:t>In particolare non può esserlo se le origini familiari incidono sull’accesso al capitale umano e se si traducono in “capitale relazionale”</a:t>
            </a:r>
          </a:p>
          <a:p>
            <a:r>
              <a:rPr lang="it-IT" dirty="0" smtClean="0"/>
              <a:t>Si può considerare inaccettabile anche la disuguaglianza resa possibile da protezioni e vantaggi anche nei mercati (spesso queste protezioni favoriscono l’influenza dei legami familiari)</a:t>
            </a:r>
          </a:p>
          <a:p>
            <a:r>
              <a:rPr lang="it-IT" dirty="0" smtClean="0"/>
              <a:t>Questa concezione di disuguaglianza inaccettabile può essere forse posta a confronto con quella di eguaglianza delle opportunità.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615319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>
                <a:solidFill>
                  <a:srgbClr val="FF0000"/>
                </a:solidFill>
              </a:rPr>
              <a:t>Che fare?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s-IS" dirty="0" smtClean="0"/>
              <a:t>Puntare all’eguaglianza delle opportunità? Poco e vago</a:t>
            </a:r>
          </a:p>
          <a:p>
            <a:r>
              <a:rPr lang="is-IS" dirty="0" smtClean="0"/>
              <a:t>L’idea </a:t>
            </a:r>
            <a:r>
              <a:rPr lang="is-IS" dirty="0"/>
              <a:t>che eguagliate le opportunità,le istituzioni economiche e sociali (mercato, stato, ecc.) porteranno a  una disuguaglianza “giusta” è poco fondata. </a:t>
            </a:r>
          </a:p>
          <a:p>
            <a:r>
              <a:rPr lang="it-IT" dirty="0" smtClean="0"/>
              <a:t>Se non altro</a:t>
            </a:r>
            <a:r>
              <a:rPr lang="is-IS" dirty="0" smtClean="0"/>
              <a:t> </a:t>
            </a:r>
            <a:r>
              <a:rPr lang="is-IS" dirty="0"/>
              <a:t>perchè le istituzioni sono, specie da noi, troppo “permeabili” a fattori che non possono essere eguagliati (principalmente network</a:t>
            </a:r>
            <a:r>
              <a:rPr lang="is-IS" dirty="0" smtClean="0"/>
              <a:t>)</a:t>
            </a:r>
          </a:p>
          <a:p>
            <a:r>
              <a:rPr lang="is-IS" dirty="0" smtClean="0"/>
              <a:t>Occorre incidere su quelle istituzioni... </a:t>
            </a:r>
            <a:r>
              <a:rPr lang="it-IT" dirty="0" smtClean="0"/>
              <a:t>E ricordare i nessi tra disuguaglianza corrente e intergenerazionale 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702321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i="1" dirty="0" smtClean="0">
                <a:solidFill>
                  <a:srgbClr val="FF0000"/>
                </a:solidFill>
              </a:rPr>
              <a:t>Implicazioni per le politiche </a:t>
            </a:r>
            <a:endParaRPr lang="it-IT" sz="4000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In generale le strade (non alternative) sono: </a:t>
            </a:r>
            <a:endParaRPr lang="it-IT" dirty="0" smtClean="0"/>
          </a:p>
          <a:p>
            <a:r>
              <a:rPr lang="it-IT" dirty="0" err="1" smtClean="0"/>
              <a:t>Predistribuzione</a:t>
            </a:r>
            <a:r>
              <a:rPr lang="it-IT" dirty="0"/>
              <a:t>:</a:t>
            </a:r>
            <a:endParaRPr lang="it-IT" dirty="0" smtClean="0"/>
          </a:p>
          <a:p>
            <a:pPr lvl="1"/>
            <a:r>
              <a:rPr lang="it-IT" dirty="0" smtClean="0"/>
              <a:t> Modificare le dotazioni </a:t>
            </a:r>
            <a:r>
              <a:rPr lang="it-IT" dirty="0" smtClean="0"/>
              <a:t>(istruzione e non solo)</a:t>
            </a:r>
          </a:p>
          <a:p>
            <a:pPr lvl="1"/>
            <a:r>
              <a:rPr lang="it-IT" dirty="0" smtClean="0"/>
              <a:t>Modificare </a:t>
            </a:r>
            <a:r>
              <a:rPr lang="it-IT" dirty="0" smtClean="0"/>
              <a:t>le “regole del gioco”</a:t>
            </a:r>
          </a:p>
          <a:p>
            <a:r>
              <a:rPr lang="it-IT" dirty="0" smtClean="0"/>
              <a:t>Redistribuzione</a:t>
            </a:r>
          </a:p>
          <a:p>
            <a:pPr lvl="1"/>
            <a:r>
              <a:rPr lang="it-IT" dirty="0" smtClean="0"/>
              <a:t> Compensare ex post (welfare)</a:t>
            </a:r>
            <a:endParaRPr lang="it-IT" dirty="0" smtClean="0"/>
          </a:p>
          <a:p>
            <a:pPr marL="457200" lvl="1" indent="0">
              <a:buNone/>
            </a:pPr>
            <a:r>
              <a:rPr lang="it-IT" dirty="0" smtClean="0"/>
              <a:t>Occorre molta </a:t>
            </a:r>
            <a:r>
              <a:rPr lang="it-IT" dirty="0" err="1" smtClean="0"/>
              <a:t>pre</a:t>
            </a:r>
            <a:r>
              <a:rPr lang="it-IT" dirty="0" smtClean="0"/>
              <a:t>-distribuzione….difficile?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286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i="1" dirty="0" smtClean="0">
                <a:solidFill>
                  <a:srgbClr val="FF0000"/>
                </a:solidFill>
              </a:rPr>
              <a:t>Ostacoli </a:t>
            </a:r>
            <a:endParaRPr lang="it-IT" sz="4000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Tendenze in atto, in </a:t>
            </a:r>
            <a:r>
              <a:rPr lang="it-IT" dirty="0"/>
              <a:t>molti casi di segno </a:t>
            </a:r>
            <a:r>
              <a:rPr lang="it-IT" dirty="0" smtClean="0"/>
              <a:t>opposto. Esempi: </a:t>
            </a:r>
          </a:p>
          <a:p>
            <a:pPr lvl="1"/>
            <a:r>
              <a:rPr lang="it-IT" dirty="0" smtClean="0"/>
              <a:t>La ricerca precoce del talento vs. le maggiori opportunità per gli svantaggiati</a:t>
            </a:r>
          </a:p>
          <a:p>
            <a:pPr lvl="1"/>
            <a:r>
              <a:rPr lang="it-IT" dirty="0" smtClean="0"/>
              <a:t>Il welfare ridimensionato e  ben poco attento alle diversità di  opportunità</a:t>
            </a:r>
          </a:p>
          <a:p>
            <a:pPr lvl="1"/>
            <a:r>
              <a:rPr lang="it-IT" dirty="0"/>
              <a:t>La tolleranza di ostacoli alla </a:t>
            </a:r>
            <a:r>
              <a:rPr lang="it-IT" dirty="0" smtClean="0"/>
              <a:t>concorrenza e di altre barriere </a:t>
            </a:r>
            <a:endParaRPr lang="it-IT" dirty="0"/>
          </a:p>
          <a:p>
            <a:pPr marL="457200" lvl="1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9768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i="1" dirty="0" smtClean="0">
                <a:solidFill>
                  <a:srgbClr val="FF0000"/>
                </a:solidFill>
              </a:rPr>
              <a:t>Ostacoli 2 </a:t>
            </a:r>
            <a:endParaRPr lang="it-IT" sz="4000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Le idee sbagliate sulla disuguaglianza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La disuguaglianza fa bene alla crescita</a:t>
            </a:r>
          </a:p>
          <a:p>
            <a:pPr lvl="1"/>
            <a:r>
              <a:rPr lang="it-IT" dirty="0" smtClean="0"/>
              <a:t>La disuguaglianza non è un problema, lo è la povertà</a:t>
            </a:r>
          </a:p>
          <a:p>
            <a:pPr lvl="1"/>
            <a:r>
              <a:rPr lang="it-IT" dirty="0" smtClean="0"/>
              <a:t>La mobilità si può raggiungere indipendentemente dall’altezza e dalle caratteristiche delle disuguaglianza</a:t>
            </a:r>
          </a:p>
          <a:p>
            <a:pPr lvl="1"/>
            <a:r>
              <a:rPr lang="it-IT" dirty="0" smtClean="0"/>
              <a:t>Tutti ce la possono fare… </a:t>
            </a:r>
          </a:p>
          <a:p>
            <a:r>
              <a:rPr lang="it-IT" dirty="0" smtClean="0"/>
              <a:t>Queste idee contribuiscono a alimentare la spirale oligarchica e da ancien </a:t>
            </a:r>
            <a:r>
              <a:rPr lang="it-IT" dirty="0" err="1" smtClean="0"/>
              <a:t>régime</a:t>
            </a:r>
            <a:r>
              <a:rPr lang="it-IT" dirty="0" smtClean="0"/>
              <a:t>: disuguaglianza economica legata a disuguaglianza politica legata a  immobilità sociale legata a…..</a:t>
            </a:r>
          </a:p>
          <a:p>
            <a:pPr marL="457200" lvl="1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4367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i="1" dirty="0" smtClean="0">
                <a:solidFill>
                  <a:srgbClr val="FF0000"/>
                </a:solidFill>
              </a:rPr>
              <a:t>Mobilità intergenerazionale: cioè?</a:t>
            </a:r>
            <a:endParaRPr lang="it-IT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099286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 rowSpan="2">
                  <a:txBody>
                    <a:bodyPr/>
                    <a:lstStyle/>
                    <a:p>
                      <a:pPr algn="l" fontAlgn="t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Redditi Genitori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Redditi  Figli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Redditi Figli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Redditi Figli 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Caso 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Caso B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Caso C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Rossi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Gialli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Verdi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GRADUATORIA 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Genitori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Figli 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Figli 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Figlio C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Rossi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Gialli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Verdi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122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7704137" cy="2519363"/>
          </a:xfrm>
        </p:spPr>
        <p:txBody>
          <a:bodyPr/>
          <a:lstStyle/>
          <a:p>
            <a:pPr>
              <a:defRPr/>
            </a:pPr>
            <a:r>
              <a:rPr lang="it-IT" sz="3600" i="1" dirty="0" smtClean="0">
                <a:solidFill>
                  <a:srgbClr val="0000FF"/>
                </a:solidFill>
              </a:rPr>
              <a:t>“</a:t>
            </a:r>
            <a:r>
              <a:rPr lang="it-IT" sz="3600" i="1" dirty="0" err="1" smtClean="0">
                <a:solidFill>
                  <a:srgbClr val="0000FF"/>
                </a:solidFill>
              </a:rPr>
              <a:t>But,soon</a:t>
            </a:r>
            <a:r>
              <a:rPr lang="it-IT" sz="3600" i="1" dirty="0" smtClean="0">
                <a:solidFill>
                  <a:srgbClr val="0000FF"/>
                </a:solidFill>
              </a:rPr>
              <a:t> or late, </a:t>
            </a:r>
            <a:r>
              <a:rPr lang="it-IT" sz="3600" i="1" dirty="0" err="1" smtClean="0">
                <a:solidFill>
                  <a:srgbClr val="0000FF"/>
                </a:solidFill>
              </a:rPr>
              <a:t>it</a:t>
            </a:r>
            <a:r>
              <a:rPr lang="it-IT" sz="3600" i="1" dirty="0" smtClean="0">
                <a:solidFill>
                  <a:srgbClr val="0000FF"/>
                </a:solidFill>
              </a:rPr>
              <a:t> </a:t>
            </a:r>
            <a:r>
              <a:rPr lang="it-IT" sz="3600" i="1" dirty="0" err="1" smtClean="0">
                <a:solidFill>
                  <a:srgbClr val="0000FF"/>
                </a:solidFill>
              </a:rPr>
              <a:t>is</a:t>
            </a:r>
            <a:r>
              <a:rPr lang="it-IT" sz="3600" i="1" dirty="0" smtClean="0">
                <a:solidFill>
                  <a:srgbClr val="0000FF"/>
                </a:solidFill>
              </a:rPr>
              <a:t> </a:t>
            </a:r>
            <a:r>
              <a:rPr lang="it-IT" sz="3600" i="1" dirty="0" err="1" smtClean="0">
                <a:solidFill>
                  <a:srgbClr val="0000FF"/>
                </a:solidFill>
              </a:rPr>
              <a:t>ideas</a:t>
            </a:r>
            <a:r>
              <a:rPr lang="it-IT" sz="3600" i="1" dirty="0" smtClean="0">
                <a:solidFill>
                  <a:srgbClr val="0000FF"/>
                </a:solidFill>
              </a:rPr>
              <a:t> </a:t>
            </a:r>
            <a:r>
              <a:rPr lang="it-IT" sz="3600" i="1" dirty="0" err="1" smtClean="0">
                <a:solidFill>
                  <a:srgbClr val="0000FF"/>
                </a:solidFill>
              </a:rPr>
              <a:t>not</a:t>
            </a:r>
            <a:r>
              <a:rPr lang="it-IT" sz="3600" i="1" dirty="0" smtClean="0">
                <a:solidFill>
                  <a:srgbClr val="0000FF"/>
                </a:solidFill>
              </a:rPr>
              <a:t> </a:t>
            </a:r>
            <a:r>
              <a:rPr lang="it-IT" sz="3600" i="1" dirty="0" err="1" smtClean="0">
                <a:solidFill>
                  <a:srgbClr val="0000FF"/>
                </a:solidFill>
              </a:rPr>
              <a:t>vested</a:t>
            </a:r>
            <a:r>
              <a:rPr lang="it-IT" sz="3600" i="1" dirty="0" smtClean="0">
                <a:solidFill>
                  <a:srgbClr val="0000FF"/>
                </a:solidFill>
              </a:rPr>
              <a:t> </a:t>
            </a:r>
            <a:r>
              <a:rPr lang="it-IT" sz="3600" i="1" dirty="0" err="1" smtClean="0">
                <a:solidFill>
                  <a:srgbClr val="0000FF"/>
                </a:solidFill>
              </a:rPr>
              <a:t>interests</a:t>
            </a:r>
            <a:r>
              <a:rPr lang="it-IT" sz="3600" i="1" dirty="0" smtClean="0">
                <a:solidFill>
                  <a:srgbClr val="0000FF"/>
                </a:solidFill>
              </a:rPr>
              <a:t>, </a:t>
            </a:r>
            <a:r>
              <a:rPr lang="it-IT" sz="3600" i="1" dirty="0" err="1" smtClean="0">
                <a:solidFill>
                  <a:srgbClr val="0000FF"/>
                </a:solidFill>
              </a:rPr>
              <a:t>which</a:t>
            </a:r>
            <a:r>
              <a:rPr lang="it-IT" sz="3600" i="1" dirty="0" smtClean="0">
                <a:solidFill>
                  <a:srgbClr val="0000FF"/>
                </a:solidFill>
              </a:rPr>
              <a:t> are </a:t>
            </a:r>
            <a:r>
              <a:rPr lang="it-IT" sz="3600" i="1" dirty="0" err="1" smtClean="0">
                <a:solidFill>
                  <a:srgbClr val="0000FF"/>
                </a:solidFill>
              </a:rPr>
              <a:t>dangerous</a:t>
            </a:r>
            <a:r>
              <a:rPr lang="it-IT" sz="3600" i="1" dirty="0" smtClean="0">
                <a:solidFill>
                  <a:srgbClr val="0000FF"/>
                </a:solidFill>
              </a:rPr>
              <a:t> for </a:t>
            </a:r>
            <a:r>
              <a:rPr lang="it-IT" sz="3600" i="1" dirty="0" err="1" smtClean="0">
                <a:solidFill>
                  <a:srgbClr val="0000FF"/>
                </a:solidFill>
              </a:rPr>
              <a:t>good</a:t>
            </a:r>
            <a:r>
              <a:rPr lang="it-IT" sz="3600" i="1" dirty="0" smtClean="0">
                <a:solidFill>
                  <a:srgbClr val="0000FF"/>
                </a:solidFill>
              </a:rPr>
              <a:t> or </a:t>
            </a:r>
            <a:r>
              <a:rPr lang="it-IT" sz="3600" i="1" dirty="0" err="1" smtClean="0">
                <a:solidFill>
                  <a:srgbClr val="0000FF"/>
                </a:solidFill>
              </a:rPr>
              <a:t>evil</a:t>
            </a:r>
            <a:r>
              <a:rPr lang="it-IT" sz="3600" i="1" dirty="0" smtClean="0">
                <a:solidFill>
                  <a:srgbClr val="0000FF"/>
                </a:solidFill>
              </a:rPr>
              <a:t>” </a:t>
            </a:r>
            <a:r>
              <a:rPr lang="it-IT" sz="3600" dirty="0" smtClean="0"/>
              <a:t/>
            </a:r>
            <a:br>
              <a:rPr lang="it-IT" sz="3600" dirty="0" smtClean="0"/>
            </a:br>
            <a:endParaRPr lang="it-IT" sz="3600" dirty="0"/>
          </a:p>
        </p:txBody>
      </p:sp>
      <p:sp>
        <p:nvSpPr>
          <p:cNvPr id="40962" name="CasellaDiTesto 2"/>
          <p:cNvSpPr txBox="1">
            <a:spLocks noChangeArrowheads="1"/>
          </p:cNvSpPr>
          <p:nvPr/>
        </p:nvSpPr>
        <p:spPr bwMode="auto">
          <a:xfrm>
            <a:off x="1979613" y="2565400"/>
            <a:ext cx="547211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r>
              <a:rPr lang="it-IT" sz="2800" dirty="0" err="1">
                <a:solidFill>
                  <a:srgbClr val="0000FF"/>
                </a:solidFill>
              </a:rPr>
              <a:t>J</a:t>
            </a:r>
            <a:r>
              <a:rPr lang="it-IT" sz="2800" dirty="0">
                <a:solidFill>
                  <a:srgbClr val="0000FF"/>
                </a:solidFill>
              </a:rPr>
              <a:t>. M. Keynes, </a:t>
            </a:r>
            <a:r>
              <a:rPr lang="it-IT" sz="2800" dirty="0" smtClean="0">
                <a:solidFill>
                  <a:srgbClr val="0000FF"/>
                </a:solidFill>
              </a:rPr>
              <a:t>frase finale di </a:t>
            </a:r>
            <a:r>
              <a:rPr lang="it-IT" sz="2800" i="1" dirty="0" smtClean="0">
                <a:solidFill>
                  <a:srgbClr val="0000FF"/>
                </a:solidFill>
              </a:rPr>
              <a:t>The </a:t>
            </a:r>
            <a:r>
              <a:rPr lang="it-IT" sz="2800" i="1" dirty="0">
                <a:solidFill>
                  <a:srgbClr val="0000FF"/>
                </a:solidFill>
              </a:rPr>
              <a:t>General </a:t>
            </a:r>
            <a:r>
              <a:rPr lang="it-IT" sz="2800" i="1" dirty="0" err="1">
                <a:solidFill>
                  <a:srgbClr val="0000FF"/>
                </a:solidFill>
              </a:rPr>
              <a:t>Theory</a:t>
            </a:r>
            <a:r>
              <a:rPr lang="it-IT" sz="2800" i="1" dirty="0" smtClean="0">
                <a:solidFill>
                  <a:srgbClr val="0000FF"/>
                </a:solidFill>
              </a:rPr>
              <a:t>…, 1936</a:t>
            </a:r>
            <a:endParaRPr lang="it-IT" sz="2800" dirty="0">
              <a:solidFill>
                <a:srgbClr val="0000FF"/>
              </a:solidFill>
            </a:endParaRPr>
          </a:p>
          <a:p>
            <a:r>
              <a:rPr lang="it-IT" sz="2800" dirty="0"/>
              <a:t> </a:t>
            </a:r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1979613" y="4221163"/>
            <a:ext cx="605575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r>
              <a:rPr lang="it-IT" sz="3600" i="1" dirty="0" smtClean="0">
                <a:solidFill>
                  <a:srgbClr val="0000FF"/>
                </a:solidFill>
              </a:rPr>
              <a:t>Vogliamo credergli, for </a:t>
            </a:r>
            <a:r>
              <a:rPr lang="it-IT" sz="3600" i="1" dirty="0" err="1" smtClean="0">
                <a:solidFill>
                  <a:srgbClr val="0000FF"/>
                </a:solidFill>
              </a:rPr>
              <a:t>good</a:t>
            </a:r>
            <a:r>
              <a:rPr lang="it-IT" sz="3600" i="1" dirty="0" smtClean="0">
                <a:solidFill>
                  <a:srgbClr val="0000FF"/>
                </a:solidFill>
              </a:rPr>
              <a:t>?</a:t>
            </a:r>
            <a:endParaRPr lang="it-IT" sz="36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0962" grpId="0"/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24209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t-IT" dirty="0" smtClean="0">
                <a:solidFill>
                  <a:srgbClr val="0000FF"/>
                </a:solidFill>
                <a:ea typeface="+mj-ea"/>
                <a:cs typeface="ＭＳ Ｐゴシック" charset="0"/>
              </a:rPr>
              <a:t>Grazie</a:t>
            </a:r>
            <a:endParaRPr lang="it-IT" dirty="0">
              <a:solidFill>
                <a:srgbClr val="0000FF"/>
              </a:solidFill>
              <a:ea typeface="+mj-ea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it-IT" i="1" dirty="0" smtClean="0">
                <a:solidFill>
                  <a:srgbClr val="FF0000"/>
                </a:solidFill>
                <a:ea typeface="+mj-ea"/>
                <a:cs typeface="+mj-cs"/>
              </a:rPr>
              <a:t>Riferimenti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017000" cy="51498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it-IT" sz="2400" dirty="0" smtClean="0">
                <a:ea typeface="+mn-ea"/>
                <a:cs typeface="+mn-cs"/>
              </a:rPr>
              <a:t>Franzini M., Raitano M., </a:t>
            </a:r>
            <a:r>
              <a:rPr lang="it-IT" sz="2400" dirty="0" err="1" smtClean="0">
                <a:ea typeface="+mn-ea"/>
                <a:cs typeface="+mn-cs"/>
              </a:rPr>
              <a:t>Vona</a:t>
            </a:r>
            <a:r>
              <a:rPr lang="it-IT" sz="2400" dirty="0" smtClean="0">
                <a:ea typeface="+mn-ea"/>
                <a:cs typeface="+mn-cs"/>
              </a:rPr>
              <a:t> </a:t>
            </a:r>
            <a:r>
              <a:rPr lang="it-IT" sz="2400" dirty="0" err="1" smtClean="0">
                <a:ea typeface="+mn-ea"/>
                <a:cs typeface="+mn-cs"/>
              </a:rPr>
              <a:t>F</a:t>
            </a:r>
            <a:r>
              <a:rPr lang="it-IT" sz="2400" dirty="0" smtClean="0">
                <a:ea typeface="+mn-ea"/>
                <a:cs typeface="+mn-cs"/>
              </a:rPr>
              <a:t>. (2013), </a:t>
            </a:r>
            <a:r>
              <a:rPr lang="it-IT" sz="2400" i="1" dirty="0">
                <a:ea typeface="+mn-ea"/>
                <a:cs typeface="ＭＳ Ｐゴシック" charset="0"/>
              </a:rPr>
              <a:t>The </a:t>
            </a:r>
            <a:r>
              <a:rPr lang="it-IT" sz="2400" i="1" dirty="0" err="1">
                <a:ea typeface="+mn-ea"/>
                <a:cs typeface="ＭＳ Ｐゴシック" charset="0"/>
              </a:rPr>
              <a:t>Channels</a:t>
            </a:r>
            <a:r>
              <a:rPr lang="it-IT" sz="2400" i="1" dirty="0">
                <a:ea typeface="+mn-ea"/>
                <a:cs typeface="ＭＳ Ｐゴシック" charset="0"/>
              </a:rPr>
              <a:t> of </a:t>
            </a:r>
            <a:r>
              <a:rPr lang="it-IT" sz="2400" i="1" dirty="0" err="1">
                <a:ea typeface="+mn-ea"/>
                <a:cs typeface="ＭＳ Ｐゴシック" charset="0"/>
              </a:rPr>
              <a:t>Intergenerational</a:t>
            </a:r>
            <a:r>
              <a:rPr lang="it-IT" sz="2400" i="1" dirty="0">
                <a:ea typeface="+mn-ea"/>
                <a:cs typeface="ＭＳ Ｐゴシック" charset="0"/>
              </a:rPr>
              <a:t> </a:t>
            </a:r>
            <a:r>
              <a:rPr lang="it-IT" sz="2400" i="1" dirty="0" err="1">
                <a:ea typeface="+mn-ea"/>
                <a:cs typeface="ＭＳ Ｐゴシック" charset="0"/>
              </a:rPr>
              <a:t>Transmission</a:t>
            </a:r>
            <a:r>
              <a:rPr lang="it-IT" sz="2400" i="1" dirty="0">
                <a:ea typeface="+mn-ea"/>
                <a:cs typeface="ＭＳ Ｐゴシック" charset="0"/>
              </a:rPr>
              <a:t> of </a:t>
            </a:r>
            <a:r>
              <a:rPr lang="it-IT" sz="2400" i="1" dirty="0" err="1">
                <a:ea typeface="+mn-ea"/>
                <a:cs typeface="ＭＳ Ｐゴシック" charset="0"/>
              </a:rPr>
              <a:t>Inequality</a:t>
            </a:r>
            <a:r>
              <a:rPr lang="it-IT" sz="2400" i="1" dirty="0">
                <a:ea typeface="+mn-ea"/>
                <a:cs typeface="ＭＳ Ｐゴシック" charset="0"/>
              </a:rPr>
              <a:t>: A Cross-Country </a:t>
            </a:r>
            <a:r>
              <a:rPr lang="it-IT" sz="2400" i="1" dirty="0" err="1">
                <a:ea typeface="+mn-ea"/>
                <a:cs typeface="ＭＳ Ｐゴシック" charset="0"/>
              </a:rPr>
              <a:t>Comparison</a:t>
            </a:r>
            <a:r>
              <a:rPr lang="it-IT" sz="2400" dirty="0">
                <a:ea typeface="+mn-ea"/>
                <a:cs typeface="ＭＳ Ｐゴシック" charset="0"/>
              </a:rPr>
              <a:t>,  Rivista Italiana degli </a:t>
            </a:r>
            <a:r>
              <a:rPr lang="it-IT" sz="2400" dirty="0" smtClean="0">
                <a:ea typeface="+mn-ea"/>
                <a:cs typeface="ＭＳ Ｐゴシック" charset="0"/>
              </a:rPr>
              <a:t>Economisti</a:t>
            </a:r>
          </a:p>
          <a:p>
            <a:pPr eaLnBrk="1" hangingPunct="1">
              <a:buFontTx/>
              <a:buNone/>
              <a:defRPr/>
            </a:pPr>
            <a:r>
              <a:rPr lang="it-IT" sz="2400" dirty="0" smtClean="0">
                <a:ea typeface="+mn-ea"/>
                <a:cs typeface="ＭＳ Ｐゴシック" charset="0"/>
              </a:rPr>
              <a:t>Franzini M. (2013), </a:t>
            </a:r>
            <a:r>
              <a:rPr lang="it-IT" sz="2400" i="1" dirty="0" smtClean="0">
                <a:ea typeface="+mn-ea"/>
                <a:cs typeface="ＭＳ Ｐゴシック" charset="0"/>
              </a:rPr>
              <a:t>Disuguaglianze Inaccettabili, </a:t>
            </a:r>
            <a:r>
              <a:rPr lang="it-IT" sz="2400" dirty="0" smtClean="0">
                <a:ea typeface="+mn-ea"/>
                <a:cs typeface="ＭＳ Ｐゴシック" charset="0"/>
              </a:rPr>
              <a:t>Laterza</a:t>
            </a:r>
          </a:p>
          <a:p>
            <a:pPr eaLnBrk="1" hangingPunct="1">
              <a:buFontTx/>
              <a:buNone/>
              <a:defRPr/>
            </a:pPr>
            <a:r>
              <a:rPr lang="it-IT" sz="2400" dirty="0" smtClean="0">
                <a:ea typeface="+mn-ea"/>
                <a:cs typeface="ＭＳ Ｐゴシック" charset="0"/>
              </a:rPr>
              <a:t>Franzini M., Granaglia E., Raitano M. (2014),</a:t>
            </a:r>
            <a:r>
              <a:rPr lang="it-IT" sz="2400" i="1" dirty="0" smtClean="0">
                <a:ea typeface="+mn-ea"/>
                <a:cs typeface="ＭＳ Ｐゴシック" charset="0"/>
              </a:rPr>
              <a:t> Dobbiamo preoccuparci dei ricchi?, </a:t>
            </a:r>
            <a:r>
              <a:rPr lang="it-IT" sz="2400" dirty="0" smtClean="0">
                <a:ea typeface="+mn-ea"/>
                <a:cs typeface="ＭＳ Ｐゴシック" charset="0"/>
              </a:rPr>
              <a:t> Il Mulino (</a:t>
            </a:r>
            <a:r>
              <a:rPr lang="it-IT" sz="2400" dirty="0" err="1" smtClean="0">
                <a:ea typeface="+mn-ea"/>
                <a:cs typeface="ＭＳ Ｐゴシック" charset="0"/>
              </a:rPr>
              <a:t>eng</a:t>
            </a:r>
            <a:r>
              <a:rPr lang="it-IT" sz="2400" dirty="0" smtClean="0">
                <a:ea typeface="+mn-ea"/>
                <a:cs typeface="ＭＳ Ｐゴシック" charset="0"/>
              </a:rPr>
              <a:t>. </a:t>
            </a:r>
            <a:r>
              <a:rPr lang="it-IT" sz="2400" dirty="0" err="1" smtClean="0">
                <a:ea typeface="+mn-ea"/>
                <a:cs typeface="ＭＳ Ｐゴシック" charset="0"/>
              </a:rPr>
              <a:t>Transl</a:t>
            </a:r>
            <a:r>
              <a:rPr lang="it-IT" sz="2400" dirty="0" smtClean="0">
                <a:ea typeface="+mn-ea"/>
                <a:cs typeface="ＭＳ Ｐゴシック" charset="0"/>
              </a:rPr>
              <a:t>. </a:t>
            </a:r>
            <a:r>
              <a:rPr lang="it-IT" sz="2400" i="1" dirty="0" smtClean="0">
                <a:ea typeface="+mn-ea"/>
                <a:cs typeface="ＭＳ Ｐゴシック" charset="0"/>
              </a:rPr>
              <a:t>Extreme </a:t>
            </a:r>
            <a:r>
              <a:rPr lang="it-IT" sz="2400" i="1" dirty="0" err="1" smtClean="0">
                <a:ea typeface="+mn-ea"/>
                <a:cs typeface="ＭＳ Ｐゴシック" charset="0"/>
              </a:rPr>
              <a:t>inequalities</a:t>
            </a:r>
            <a:r>
              <a:rPr lang="it-IT" sz="2400" i="1" dirty="0" smtClean="0">
                <a:ea typeface="+mn-ea"/>
                <a:cs typeface="ＭＳ Ｐゴシック" charset="0"/>
              </a:rPr>
              <a:t> in </a:t>
            </a:r>
            <a:r>
              <a:rPr lang="it-IT" sz="2400" i="1" dirty="0" err="1" smtClean="0">
                <a:ea typeface="+mn-ea"/>
                <a:cs typeface="ＭＳ Ｐゴシック" charset="0"/>
              </a:rPr>
              <a:t>contemporary</a:t>
            </a:r>
            <a:r>
              <a:rPr lang="it-IT" sz="2400" i="1" dirty="0" smtClean="0">
                <a:ea typeface="+mn-ea"/>
                <a:cs typeface="ＭＳ Ｐゴシック" charset="0"/>
              </a:rPr>
              <a:t> </a:t>
            </a:r>
            <a:r>
              <a:rPr lang="it-IT" sz="2400" i="1" dirty="0" err="1" smtClean="0">
                <a:ea typeface="+mn-ea"/>
                <a:cs typeface="ＭＳ Ｐゴシック" charset="0"/>
              </a:rPr>
              <a:t>capitalism</a:t>
            </a:r>
            <a:r>
              <a:rPr lang="it-IT" sz="2400" i="1" dirty="0">
                <a:ea typeface="+mn-ea"/>
                <a:cs typeface="ＭＳ Ｐゴシック" charset="0"/>
              </a:rPr>
              <a:t>,</a:t>
            </a:r>
            <a:r>
              <a:rPr lang="it-IT" sz="2400" i="1" dirty="0" smtClean="0">
                <a:ea typeface="+mn-ea"/>
                <a:cs typeface="ＭＳ Ｐゴシック" charset="0"/>
              </a:rPr>
              <a:t> </a:t>
            </a:r>
            <a:r>
              <a:rPr lang="it-IT" sz="2400" dirty="0" err="1" smtClean="0">
                <a:ea typeface="+mn-ea"/>
                <a:cs typeface="ＭＳ Ｐゴシック" charset="0"/>
              </a:rPr>
              <a:t>Springer</a:t>
            </a:r>
            <a:r>
              <a:rPr lang="it-IT" sz="2400" dirty="0" smtClean="0">
                <a:ea typeface="+mn-ea"/>
                <a:cs typeface="ＭＳ Ｐゴシック" charset="0"/>
              </a:rPr>
              <a:t>, 2016). </a:t>
            </a:r>
          </a:p>
          <a:p>
            <a:pPr eaLnBrk="1" hangingPunct="1">
              <a:buFontTx/>
              <a:buNone/>
              <a:defRPr/>
            </a:pPr>
            <a:r>
              <a:rPr lang="it-IT" sz="2400" dirty="0" smtClean="0">
                <a:ea typeface="+mn-ea"/>
                <a:cs typeface="+mn-cs"/>
              </a:rPr>
              <a:t>Franzini </a:t>
            </a:r>
            <a:r>
              <a:rPr lang="it-IT" sz="2400" dirty="0" err="1" smtClean="0">
                <a:ea typeface="+mn-ea"/>
                <a:cs typeface="+mn-cs"/>
              </a:rPr>
              <a:t>M.,Pianta</a:t>
            </a:r>
            <a:r>
              <a:rPr lang="it-IT" sz="2400" dirty="0" smtClean="0">
                <a:ea typeface="+mn-ea"/>
                <a:cs typeface="+mn-cs"/>
              </a:rPr>
              <a:t> M. (2016), </a:t>
            </a:r>
            <a:r>
              <a:rPr lang="it-IT" sz="2400" i="1" dirty="0" err="1" smtClean="0">
                <a:ea typeface="+mn-ea"/>
                <a:cs typeface="+mn-cs"/>
              </a:rPr>
              <a:t>Explaining</a:t>
            </a:r>
            <a:r>
              <a:rPr lang="it-IT" sz="2400" i="1" dirty="0" smtClean="0">
                <a:ea typeface="+mn-ea"/>
                <a:cs typeface="+mn-cs"/>
              </a:rPr>
              <a:t> </a:t>
            </a:r>
            <a:r>
              <a:rPr lang="it-IT" sz="2400" i="1" dirty="0" err="1" smtClean="0">
                <a:ea typeface="+mn-ea"/>
                <a:cs typeface="+mn-cs"/>
              </a:rPr>
              <a:t>inequality</a:t>
            </a:r>
            <a:r>
              <a:rPr lang="it-IT" sz="2400" i="1" dirty="0" smtClean="0">
                <a:ea typeface="+mn-ea"/>
                <a:cs typeface="+mn-cs"/>
              </a:rPr>
              <a:t>, </a:t>
            </a:r>
            <a:r>
              <a:rPr lang="it-IT" sz="2400" dirty="0" err="1" smtClean="0">
                <a:ea typeface="+mn-ea"/>
                <a:cs typeface="+mn-cs"/>
              </a:rPr>
              <a:t>Routledge</a:t>
            </a:r>
            <a:r>
              <a:rPr lang="it-IT" sz="2400" dirty="0" smtClean="0">
                <a:ea typeface="+mn-ea"/>
                <a:cs typeface="+mn-cs"/>
              </a:rPr>
              <a:t> (</a:t>
            </a:r>
            <a:r>
              <a:rPr lang="it-IT" sz="2400" dirty="0" err="1" smtClean="0">
                <a:ea typeface="+mn-ea"/>
                <a:cs typeface="+mn-cs"/>
              </a:rPr>
              <a:t>Italian</a:t>
            </a:r>
            <a:r>
              <a:rPr lang="it-IT" sz="2400" dirty="0" smtClean="0">
                <a:ea typeface="+mn-ea"/>
                <a:cs typeface="+mn-cs"/>
              </a:rPr>
              <a:t> </a:t>
            </a:r>
            <a:r>
              <a:rPr lang="it-IT" sz="2400" dirty="0" err="1" smtClean="0">
                <a:ea typeface="+mn-ea"/>
                <a:cs typeface="+mn-cs"/>
              </a:rPr>
              <a:t>translation</a:t>
            </a:r>
            <a:r>
              <a:rPr lang="it-IT" sz="2400" dirty="0" smtClean="0">
                <a:ea typeface="+mn-ea"/>
                <a:cs typeface="+mn-cs"/>
              </a:rPr>
              <a:t> </a:t>
            </a:r>
            <a:r>
              <a:rPr lang="it-IT" sz="2400" i="1" dirty="0" smtClean="0">
                <a:ea typeface="+mn-ea"/>
                <a:cs typeface="+mn-cs"/>
              </a:rPr>
              <a:t>Disuguaglianze. Quante sono, come combatterle,</a:t>
            </a:r>
            <a:r>
              <a:rPr lang="it-IT" sz="2400" dirty="0" smtClean="0">
                <a:ea typeface="+mn-ea"/>
                <a:cs typeface="+mn-cs"/>
              </a:rPr>
              <a:t> Laterza 2016) </a:t>
            </a:r>
          </a:p>
          <a:p>
            <a:pPr eaLnBrk="1" hangingPunct="1">
              <a:buFontTx/>
              <a:buNone/>
              <a:defRPr/>
            </a:pPr>
            <a:r>
              <a:rPr lang="it-IT" sz="2400" dirty="0" smtClean="0">
                <a:hlinkClick r:id="rId2"/>
              </a:rPr>
              <a:t>E la rivista online </a:t>
            </a:r>
            <a:r>
              <a:rPr lang="it-IT" sz="2400" i="1" dirty="0" smtClean="0">
                <a:hlinkClick r:id="rId2"/>
              </a:rPr>
              <a:t>Menabò di Etica e Economia,</a:t>
            </a:r>
            <a:r>
              <a:rPr lang="it-IT" sz="2400" dirty="0">
                <a:hlinkClick r:id="rId2"/>
              </a:rPr>
              <a:t> </a:t>
            </a:r>
            <a:r>
              <a:rPr lang="it-IT" sz="2400" dirty="0" smtClean="0">
                <a:ea typeface="+mn-ea"/>
                <a:cs typeface="+mn-cs"/>
                <a:hlinkClick r:id="rId2"/>
              </a:rPr>
              <a:t>www.eticaeconomia.it</a:t>
            </a:r>
            <a:endParaRPr lang="it-IT" sz="24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it-IT" sz="24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>
                <a:solidFill>
                  <a:srgbClr val="FF0000"/>
                </a:solidFill>
              </a:rPr>
              <a:t>Commento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La mobilità relativa è strettamente collegata al grado di </a:t>
            </a:r>
            <a:r>
              <a:rPr lang="it-IT" dirty="0">
                <a:solidFill>
                  <a:srgbClr val="0000FF"/>
                </a:solidFill>
              </a:rPr>
              <a:t>trasmissione intergenerazionale delle disuguaglianze -TID </a:t>
            </a:r>
            <a:r>
              <a:rPr lang="it-IT" dirty="0"/>
              <a:t>(se queste si trasmettono integralmente non vi è alcuna mobilità)</a:t>
            </a:r>
          </a:p>
          <a:p>
            <a:r>
              <a:rPr lang="it-IT" dirty="0"/>
              <a:t>I sociologi misurano la mobilità con gli </a:t>
            </a:r>
            <a:r>
              <a:rPr lang="it-IT" dirty="0">
                <a:solidFill>
                  <a:srgbClr val="0000FF"/>
                </a:solidFill>
              </a:rPr>
              <a:t>status occupazionali</a:t>
            </a:r>
            <a:r>
              <a:rPr lang="it-IT" dirty="0"/>
              <a:t>. Per gli economisti è preferibile il </a:t>
            </a:r>
            <a:r>
              <a:rPr lang="it-IT" dirty="0">
                <a:solidFill>
                  <a:srgbClr val="0000FF"/>
                </a:solidFill>
              </a:rPr>
              <a:t>reddito</a:t>
            </a:r>
          </a:p>
          <a:p>
            <a:r>
              <a:rPr lang="it-IT" dirty="0"/>
              <a:t>Le due “mobilità” dipendono da meccanismi diversi. Quella assoluta è </a:t>
            </a:r>
            <a:r>
              <a:rPr lang="it-IT" dirty="0">
                <a:solidFill>
                  <a:srgbClr val="0000FF"/>
                </a:solidFill>
              </a:rPr>
              <a:t>connessa alla crescita </a:t>
            </a:r>
            <a:r>
              <a:rPr lang="it-IT" dirty="0"/>
              <a:t>e tutti possono “ascendere”, quella relativa è </a:t>
            </a:r>
            <a:r>
              <a:rPr lang="it-IT" dirty="0">
                <a:solidFill>
                  <a:srgbClr val="0000FF"/>
                </a:solidFill>
              </a:rPr>
              <a:t>necessariamente anche discendente</a:t>
            </a:r>
            <a:r>
              <a:rPr lang="it-IT" dirty="0"/>
              <a:t>. Ideale: avere entrambe (caso  B).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2376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300" y="4763"/>
            <a:ext cx="90297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400" i="1" dirty="0" smtClean="0">
                <a:solidFill>
                  <a:srgbClr val="FF0000"/>
                </a:solidFill>
              </a:rPr>
              <a:t>Conta più la mobilità sociale o la  disuguaglianza?</a:t>
            </a:r>
            <a:endParaRPr lang="it-IT" sz="3400" i="1" dirty="0">
              <a:solidFill>
                <a:srgbClr val="FF0000"/>
              </a:solidFill>
            </a:endParaRPr>
          </a:p>
        </p:txBody>
      </p:sp>
      <p:sp>
        <p:nvSpPr>
          <p:cNvPr id="4" name="Titolo 1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516562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it-IT" dirty="0" smtClean="0">
                <a:ea typeface="+mj-ea"/>
                <a:cs typeface="ＭＳ Ｐゴシック" charset="0"/>
              </a:rPr>
              <a:t>La mobilità sociale è considerata più importante dell’eguaglianza (economica) e può essere una sua potente giustificazione. </a:t>
            </a:r>
          </a:p>
          <a:p>
            <a:pPr>
              <a:defRPr/>
            </a:pPr>
            <a:r>
              <a:rPr lang="it-IT" dirty="0" smtClean="0">
                <a:ea typeface="+mj-ea"/>
                <a:cs typeface="ＭＳ Ｐゴシック" charset="0"/>
              </a:rPr>
              <a:t>Ad esempio, si è a lungo pensato che l’alto livello di disuguaglianza nei redditi degli USA non fosse un gran problema perché si accompagnava a elevata  mobilità sociale – </a:t>
            </a:r>
            <a:r>
              <a:rPr lang="it-IT" dirty="0" smtClean="0">
                <a:solidFill>
                  <a:srgbClr val="0000FF"/>
                </a:solidFill>
                <a:ea typeface="+mj-ea"/>
                <a:cs typeface="ＭＳ Ｐゴシック" charset="0"/>
              </a:rPr>
              <a:t>l’American </a:t>
            </a:r>
            <a:r>
              <a:rPr lang="it-IT" dirty="0" err="1" smtClean="0">
                <a:solidFill>
                  <a:srgbClr val="0000FF"/>
                </a:solidFill>
                <a:ea typeface="+mj-ea"/>
                <a:cs typeface="ＭＳ Ｐゴシック" charset="0"/>
              </a:rPr>
              <a:t>Dream</a:t>
            </a:r>
            <a:r>
              <a:rPr lang="it-IT" dirty="0" smtClean="0">
                <a:solidFill>
                  <a:srgbClr val="0000FF"/>
                </a:solidFill>
                <a:ea typeface="+mj-ea"/>
                <a:cs typeface="ＭＳ Ｐゴシック" charset="0"/>
              </a:rPr>
              <a:t>. </a:t>
            </a:r>
            <a:r>
              <a:rPr lang="it-IT" dirty="0" smtClean="0">
                <a:solidFill>
                  <a:srgbClr val="000090"/>
                </a:solidFill>
                <a:ea typeface="+mj-ea"/>
                <a:cs typeface="ＭＳ Ｐゴシック" charset="0"/>
              </a:rPr>
              <a:t>Ma non è così…</a:t>
            </a:r>
            <a:endParaRPr lang="it-IT" dirty="0" smtClean="0">
              <a:solidFill>
                <a:srgbClr val="0000FF"/>
              </a:solidFill>
              <a:ea typeface="+mj-ea"/>
              <a:cs typeface="ＭＳ Ｐゴシック" charset="0"/>
            </a:endParaRPr>
          </a:p>
          <a:p>
            <a:pPr>
              <a:defRPr/>
            </a:pPr>
            <a:r>
              <a:rPr lang="it-IT" dirty="0"/>
              <a:t>Se si avesse </a:t>
            </a:r>
            <a:r>
              <a:rPr lang="it-IT" dirty="0">
                <a:solidFill>
                  <a:srgbClr val="0000FF"/>
                </a:solidFill>
              </a:rPr>
              <a:t>alta disuguaglianza e alta mobilità </a:t>
            </a:r>
            <a:r>
              <a:rPr lang="it-IT" dirty="0"/>
              <a:t>vorrebbe dire che le distanze tra ricchi e poveri sono ampie, ma i ricchi non sono prevalentemente figli dei ricchi. Nella realtà le cose non sembra che stiano così</a:t>
            </a:r>
            <a:r>
              <a:rPr lang="is-IS" dirty="0" smtClean="0"/>
              <a:t>…</a:t>
            </a:r>
            <a:endParaRPr lang="it-IT" dirty="0" smtClean="0">
              <a:solidFill>
                <a:srgbClr val="0000FF"/>
              </a:solidFill>
              <a:ea typeface="+mj-ea"/>
              <a:cs typeface="ＭＳ Ｐゴシック" charset="0"/>
            </a:endParaRPr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>
              <a:ea typeface="+mj-ea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907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84213" y="2205038"/>
            <a:ext cx="8459787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sz="3600" i="1" dirty="0" smtClean="0">
                <a:solidFill>
                  <a:srgbClr val="FF0000"/>
                </a:solidFill>
              </a:rPr>
              <a:t>La mobilità sociale (relativa) e la democrazia</a:t>
            </a:r>
            <a:endParaRPr lang="it-IT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264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388" y="1052513"/>
            <a:ext cx="8964612" cy="580548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it-IT" i="1" dirty="0" smtClean="0">
                <a:solidFill>
                  <a:srgbClr val="0000FF"/>
                </a:solidFill>
              </a:rPr>
              <a:t>In the </a:t>
            </a:r>
            <a:r>
              <a:rPr lang="it-IT" i="1" dirty="0" err="1" smtClean="0">
                <a:solidFill>
                  <a:srgbClr val="0000FF"/>
                </a:solidFill>
              </a:rPr>
              <a:t>midst</a:t>
            </a:r>
            <a:r>
              <a:rPr lang="it-IT" i="1" dirty="0" smtClean="0">
                <a:solidFill>
                  <a:srgbClr val="0000FF"/>
                </a:solidFill>
              </a:rPr>
              <a:t> of the </a:t>
            </a:r>
            <a:r>
              <a:rPr lang="it-IT" i="1" dirty="0" err="1" smtClean="0">
                <a:solidFill>
                  <a:srgbClr val="0000FF"/>
                </a:solidFill>
              </a:rPr>
              <a:t>continual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movement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which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agitates</a:t>
            </a:r>
            <a:r>
              <a:rPr lang="it-IT" i="1" dirty="0" smtClean="0">
                <a:solidFill>
                  <a:srgbClr val="0000FF"/>
                </a:solidFill>
              </a:rPr>
              <a:t> a </a:t>
            </a:r>
            <a:r>
              <a:rPr lang="it-IT" i="1" dirty="0" err="1" smtClean="0">
                <a:solidFill>
                  <a:srgbClr val="0000FF"/>
                </a:solidFill>
              </a:rPr>
              <a:t>democratic</a:t>
            </a:r>
            <a:r>
              <a:rPr lang="it-IT" i="1" dirty="0" smtClean="0">
                <a:solidFill>
                  <a:srgbClr val="0000FF"/>
                </a:solidFill>
              </a:rPr>
              <a:t> community, the </a:t>
            </a:r>
            <a:r>
              <a:rPr lang="it-IT" i="1" dirty="0" err="1" smtClean="0">
                <a:solidFill>
                  <a:srgbClr val="0000FF"/>
                </a:solidFill>
              </a:rPr>
              <a:t>tie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which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unites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one</a:t>
            </a:r>
            <a:r>
              <a:rPr lang="it-IT" i="1" dirty="0" smtClean="0">
                <a:solidFill>
                  <a:srgbClr val="0000FF"/>
                </a:solidFill>
              </a:rPr>
              <a:t> generation to </a:t>
            </a:r>
            <a:r>
              <a:rPr lang="it-IT" i="1" dirty="0" err="1" smtClean="0">
                <a:solidFill>
                  <a:srgbClr val="0000FF"/>
                </a:solidFill>
              </a:rPr>
              <a:t>another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is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relaxed</a:t>
            </a:r>
            <a:r>
              <a:rPr lang="it-IT" i="1" dirty="0" smtClean="0">
                <a:solidFill>
                  <a:srgbClr val="0000FF"/>
                </a:solidFill>
              </a:rPr>
              <a:t> or </a:t>
            </a:r>
            <a:r>
              <a:rPr lang="it-IT" i="1" dirty="0" err="1" smtClean="0">
                <a:solidFill>
                  <a:srgbClr val="0000FF"/>
                </a:solidFill>
              </a:rPr>
              <a:t>broken</a:t>
            </a:r>
            <a:r>
              <a:rPr lang="it-IT" i="1" dirty="0" smtClean="0">
                <a:solidFill>
                  <a:srgbClr val="0000FF"/>
                </a:solidFill>
              </a:rPr>
              <a:t>;  </a:t>
            </a:r>
            <a:r>
              <a:rPr lang="it-IT" i="1" dirty="0" err="1" smtClean="0">
                <a:solidFill>
                  <a:srgbClr val="0000FF"/>
                </a:solidFill>
              </a:rPr>
              <a:t>every</a:t>
            </a:r>
            <a:r>
              <a:rPr lang="it-IT" i="1" dirty="0" smtClean="0">
                <a:solidFill>
                  <a:srgbClr val="0000FF"/>
                </a:solidFill>
              </a:rPr>
              <a:t> man </a:t>
            </a:r>
            <a:r>
              <a:rPr lang="it-IT" i="1" dirty="0" err="1" smtClean="0">
                <a:solidFill>
                  <a:srgbClr val="0000FF"/>
                </a:solidFill>
              </a:rPr>
              <a:t>readily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loses</a:t>
            </a:r>
            <a:r>
              <a:rPr lang="it-IT" i="1" dirty="0" smtClean="0">
                <a:solidFill>
                  <a:srgbClr val="0000FF"/>
                </a:solidFill>
              </a:rPr>
              <a:t> the </a:t>
            </a:r>
            <a:r>
              <a:rPr lang="it-IT" i="1" dirty="0" err="1" smtClean="0">
                <a:solidFill>
                  <a:srgbClr val="0000FF"/>
                </a:solidFill>
              </a:rPr>
              <a:t>tract</a:t>
            </a:r>
            <a:r>
              <a:rPr lang="it-IT" i="1" dirty="0" smtClean="0">
                <a:solidFill>
                  <a:srgbClr val="0000FF"/>
                </a:solidFill>
              </a:rPr>
              <a:t> of the </a:t>
            </a:r>
            <a:r>
              <a:rPr lang="it-IT" i="1" dirty="0" err="1" smtClean="0">
                <a:solidFill>
                  <a:srgbClr val="0000FF"/>
                </a:solidFill>
              </a:rPr>
              <a:t>ideas</a:t>
            </a:r>
            <a:r>
              <a:rPr lang="it-IT" i="1" dirty="0" smtClean="0">
                <a:solidFill>
                  <a:srgbClr val="0000FF"/>
                </a:solidFill>
              </a:rPr>
              <a:t> of </a:t>
            </a:r>
            <a:r>
              <a:rPr lang="it-IT" i="1" dirty="0" err="1" smtClean="0">
                <a:solidFill>
                  <a:srgbClr val="0000FF"/>
                </a:solidFill>
              </a:rPr>
              <a:t>his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forefathers</a:t>
            </a:r>
            <a:r>
              <a:rPr lang="it-IT" i="1" dirty="0" smtClean="0">
                <a:solidFill>
                  <a:srgbClr val="0000FF"/>
                </a:solidFill>
              </a:rPr>
              <a:t> or </a:t>
            </a:r>
            <a:r>
              <a:rPr lang="it-IT" i="1" dirty="0" err="1" smtClean="0">
                <a:solidFill>
                  <a:srgbClr val="0000FF"/>
                </a:solidFill>
              </a:rPr>
              <a:t>takes</a:t>
            </a:r>
            <a:r>
              <a:rPr lang="it-IT" i="1" dirty="0" smtClean="0">
                <a:solidFill>
                  <a:srgbClr val="0000FF"/>
                </a:solidFill>
              </a:rPr>
              <a:t> no care </a:t>
            </a:r>
            <a:r>
              <a:rPr lang="it-IT" i="1" dirty="0" err="1" smtClean="0">
                <a:solidFill>
                  <a:srgbClr val="0000FF"/>
                </a:solidFill>
              </a:rPr>
              <a:t>about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them</a:t>
            </a:r>
            <a:r>
              <a:rPr lang="it-IT" i="1" dirty="0" smtClean="0">
                <a:solidFill>
                  <a:srgbClr val="0000FF"/>
                </a:solidFill>
              </a:rPr>
              <a:t>. </a:t>
            </a:r>
            <a:r>
              <a:rPr lang="it-IT" i="1" dirty="0" err="1" smtClean="0">
                <a:solidFill>
                  <a:srgbClr val="0000FF"/>
                </a:solidFill>
              </a:rPr>
              <a:t>Nor</a:t>
            </a:r>
            <a:r>
              <a:rPr lang="it-IT" i="1" dirty="0" smtClean="0">
                <a:solidFill>
                  <a:srgbClr val="0000FF"/>
                </a:solidFill>
              </a:rPr>
              <a:t> can men living in </a:t>
            </a:r>
            <a:r>
              <a:rPr lang="it-IT" i="1" dirty="0" err="1" smtClean="0">
                <a:solidFill>
                  <a:srgbClr val="0000FF"/>
                </a:solidFill>
              </a:rPr>
              <a:t>this</a:t>
            </a:r>
            <a:r>
              <a:rPr lang="it-IT" i="1" dirty="0" smtClean="0">
                <a:solidFill>
                  <a:srgbClr val="0000FF"/>
                </a:solidFill>
              </a:rPr>
              <a:t> state of society derive </a:t>
            </a:r>
            <a:r>
              <a:rPr lang="it-IT" i="1" dirty="0" err="1" smtClean="0">
                <a:solidFill>
                  <a:srgbClr val="0000FF"/>
                </a:solidFill>
              </a:rPr>
              <a:t>their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belief</a:t>
            </a:r>
            <a:r>
              <a:rPr lang="it-IT" i="1" dirty="0" smtClean="0">
                <a:solidFill>
                  <a:srgbClr val="0000FF"/>
                </a:solidFill>
              </a:rPr>
              <a:t> from the </a:t>
            </a:r>
            <a:r>
              <a:rPr lang="it-IT" i="1" dirty="0" err="1" smtClean="0">
                <a:solidFill>
                  <a:srgbClr val="0000FF"/>
                </a:solidFill>
              </a:rPr>
              <a:t>opinions</a:t>
            </a:r>
            <a:r>
              <a:rPr lang="it-IT" i="1" dirty="0" smtClean="0">
                <a:solidFill>
                  <a:srgbClr val="0000FF"/>
                </a:solidFill>
              </a:rPr>
              <a:t> of the </a:t>
            </a:r>
            <a:r>
              <a:rPr lang="it-IT" i="1" dirty="0" err="1" smtClean="0">
                <a:solidFill>
                  <a:srgbClr val="0000FF"/>
                </a:solidFill>
              </a:rPr>
              <a:t>class</a:t>
            </a:r>
            <a:r>
              <a:rPr lang="it-IT" i="1" dirty="0" smtClean="0">
                <a:solidFill>
                  <a:srgbClr val="0000FF"/>
                </a:solidFill>
              </a:rPr>
              <a:t> to </a:t>
            </a:r>
            <a:r>
              <a:rPr lang="it-IT" i="1" dirty="0" err="1" smtClean="0">
                <a:solidFill>
                  <a:srgbClr val="0000FF"/>
                </a:solidFill>
              </a:rPr>
              <a:t>which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they</a:t>
            </a:r>
            <a:r>
              <a:rPr lang="it-IT" i="1" dirty="0" smtClean="0">
                <a:solidFill>
                  <a:srgbClr val="0000FF"/>
                </a:solidFill>
              </a:rPr>
              <a:t> </a:t>
            </a:r>
            <a:r>
              <a:rPr lang="it-IT" i="1" dirty="0" err="1" smtClean="0">
                <a:solidFill>
                  <a:srgbClr val="0000FF"/>
                </a:solidFill>
              </a:rPr>
              <a:t>belong</a:t>
            </a:r>
            <a:r>
              <a:rPr lang="it-IT" i="1" dirty="0" smtClean="0">
                <a:solidFill>
                  <a:srgbClr val="0000FF"/>
                </a:solidFill>
              </a:rPr>
              <a:t>, for, </a:t>
            </a:r>
            <a:r>
              <a:rPr lang="it-IT" i="1" u="sng" dirty="0" smtClean="0">
                <a:solidFill>
                  <a:srgbClr val="0000FF"/>
                </a:solidFill>
              </a:rPr>
              <a:t>so to </a:t>
            </a:r>
            <a:r>
              <a:rPr lang="it-IT" i="1" u="sng" dirty="0" err="1" smtClean="0">
                <a:solidFill>
                  <a:srgbClr val="0000FF"/>
                </a:solidFill>
              </a:rPr>
              <a:t>speak</a:t>
            </a:r>
            <a:r>
              <a:rPr lang="it-IT" i="1" u="sng" dirty="0" smtClean="0">
                <a:solidFill>
                  <a:srgbClr val="0000FF"/>
                </a:solidFill>
              </a:rPr>
              <a:t>, </a:t>
            </a:r>
            <a:r>
              <a:rPr lang="it-IT" i="1" u="sng" dirty="0" err="1" smtClean="0">
                <a:solidFill>
                  <a:srgbClr val="0000FF"/>
                </a:solidFill>
              </a:rPr>
              <a:t>there</a:t>
            </a:r>
            <a:r>
              <a:rPr lang="it-IT" i="1" u="sng" dirty="0" smtClean="0">
                <a:solidFill>
                  <a:srgbClr val="0000FF"/>
                </a:solidFill>
              </a:rPr>
              <a:t> are no </a:t>
            </a:r>
            <a:r>
              <a:rPr lang="it-IT" i="1" u="sng" dirty="0" err="1" smtClean="0">
                <a:solidFill>
                  <a:srgbClr val="0000FF"/>
                </a:solidFill>
              </a:rPr>
              <a:t>longer</a:t>
            </a:r>
            <a:r>
              <a:rPr lang="it-IT" i="1" u="sng" dirty="0" smtClean="0">
                <a:solidFill>
                  <a:srgbClr val="0000FF"/>
                </a:solidFill>
              </a:rPr>
              <a:t> </a:t>
            </a:r>
            <a:r>
              <a:rPr lang="it-IT" i="1" u="sng" dirty="0" err="1" smtClean="0">
                <a:solidFill>
                  <a:srgbClr val="0000FF"/>
                </a:solidFill>
              </a:rPr>
              <a:t>any</a:t>
            </a:r>
            <a:r>
              <a:rPr lang="it-IT" i="1" u="sng" dirty="0" smtClean="0">
                <a:solidFill>
                  <a:srgbClr val="0000FF"/>
                </a:solidFill>
              </a:rPr>
              <a:t> </a:t>
            </a:r>
            <a:r>
              <a:rPr lang="it-IT" i="1" u="sng" dirty="0" err="1" smtClean="0">
                <a:solidFill>
                  <a:srgbClr val="0000FF"/>
                </a:solidFill>
              </a:rPr>
              <a:t>classes</a:t>
            </a:r>
            <a:r>
              <a:rPr lang="it-IT" i="1" u="sng" dirty="0" smtClean="0">
                <a:solidFill>
                  <a:srgbClr val="0000FF"/>
                </a:solidFill>
              </a:rPr>
              <a:t>, or </a:t>
            </a:r>
            <a:r>
              <a:rPr lang="it-IT" i="1" u="sng" dirty="0" err="1" smtClean="0">
                <a:solidFill>
                  <a:srgbClr val="0000FF"/>
                </a:solidFill>
              </a:rPr>
              <a:t>those</a:t>
            </a:r>
            <a:r>
              <a:rPr lang="it-IT" i="1" u="sng" dirty="0" smtClean="0">
                <a:solidFill>
                  <a:srgbClr val="0000FF"/>
                </a:solidFill>
              </a:rPr>
              <a:t> </a:t>
            </a:r>
            <a:r>
              <a:rPr lang="it-IT" i="1" u="sng" dirty="0" err="1" smtClean="0">
                <a:solidFill>
                  <a:srgbClr val="0000FF"/>
                </a:solidFill>
              </a:rPr>
              <a:t>which</a:t>
            </a:r>
            <a:r>
              <a:rPr lang="it-IT" i="1" u="sng" dirty="0" smtClean="0">
                <a:solidFill>
                  <a:srgbClr val="0000FF"/>
                </a:solidFill>
              </a:rPr>
              <a:t> </a:t>
            </a:r>
            <a:r>
              <a:rPr lang="it-IT" i="1" u="sng" dirty="0" err="1" smtClean="0">
                <a:solidFill>
                  <a:srgbClr val="0000FF"/>
                </a:solidFill>
              </a:rPr>
              <a:t>still</a:t>
            </a:r>
            <a:r>
              <a:rPr lang="it-IT" i="1" u="sng" dirty="0" smtClean="0">
                <a:solidFill>
                  <a:srgbClr val="0000FF"/>
                </a:solidFill>
              </a:rPr>
              <a:t> </a:t>
            </a:r>
            <a:r>
              <a:rPr lang="it-IT" i="1" u="sng" dirty="0" err="1" smtClean="0">
                <a:solidFill>
                  <a:srgbClr val="0000FF"/>
                </a:solidFill>
              </a:rPr>
              <a:t>exist</a:t>
            </a:r>
            <a:r>
              <a:rPr lang="it-IT" i="1" u="sng" dirty="0">
                <a:solidFill>
                  <a:srgbClr val="0000FF"/>
                </a:solidFill>
              </a:rPr>
              <a:t> </a:t>
            </a:r>
            <a:r>
              <a:rPr lang="it-IT" i="1" u="sng" dirty="0" smtClean="0">
                <a:solidFill>
                  <a:srgbClr val="0000FF"/>
                </a:solidFill>
              </a:rPr>
              <a:t>are </a:t>
            </a:r>
            <a:r>
              <a:rPr lang="it-IT" i="1" u="sng" dirty="0" err="1" smtClean="0">
                <a:solidFill>
                  <a:srgbClr val="0000FF"/>
                </a:solidFill>
              </a:rPr>
              <a:t>composed</a:t>
            </a:r>
            <a:r>
              <a:rPr lang="it-IT" i="1" u="sng" dirty="0" smtClean="0">
                <a:solidFill>
                  <a:srgbClr val="0000FF"/>
                </a:solidFill>
              </a:rPr>
              <a:t> of </a:t>
            </a:r>
            <a:r>
              <a:rPr lang="it-IT" i="1" u="sng" dirty="0" err="1" smtClean="0">
                <a:solidFill>
                  <a:srgbClr val="0000FF"/>
                </a:solidFill>
              </a:rPr>
              <a:t>such</a:t>
            </a:r>
            <a:r>
              <a:rPr lang="it-IT" i="1" u="sng" dirty="0" smtClean="0">
                <a:solidFill>
                  <a:srgbClr val="0000FF"/>
                </a:solidFill>
              </a:rPr>
              <a:t> mobile </a:t>
            </a:r>
            <a:r>
              <a:rPr lang="it-IT" i="1" u="sng" dirty="0" err="1" smtClean="0">
                <a:solidFill>
                  <a:srgbClr val="0000FF"/>
                </a:solidFill>
              </a:rPr>
              <a:t>elements</a:t>
            </a:r>
            <a:r>
              <a:rPr lang="it-IT" i="1" u="sng" dirty="0" smtClean="0">
                <a:solidFill>
                  <a:srgbClr val="0000FF"/>
                </a:solidFill>
              </a:rPr>
              <a:t>, </a:t>
            </a:r>
            <a:r>
              <a:rPr lang="it-IT" i="1" u="sng" dirty="0" err="1" smtClean="0">
                <a:solidFill>
                  <a:srgbClr val="0000FF"/>
                </a:solidFill>
              </a:rPr>
              <a:t>that</a:t>
            </a:r>
            <a:r>
              <a:rPr lang="it-IT" i="1" u="sng" dirty="0" smtClean="0">
                <a:solidFill>
                  <a:srgbClr val="0000FF"/>
                </a:solidFill>
              </a:rPr>
              <a:t> </a:t>
            </a:r>
            <a:r>
              <a:rPr lang="it-IT" i="1" u="sng" dirty="0" err="1" smtClean="0">
                <a:solidFill>
                  <a:srgbClr val="0000FF"/>
                </a:solidFill>
              </a:rPr>
              <a:t>their</a:t>
            </a:r>
            <a:r>
              <a:rPr lang="it-IT" i="1" u="sng" dirty="0" smtClean="0">
                <a:solidFill>
                  <a:srgbClr val="0000FF"/>
                </a:solidFill>
              </a:rPr>
              <a:t> body can </a:t>
            </a:r>
            <a:r>
              <a:rPr lang="it-IT" i="1" u="sng" dirty="0" err="1" smtClean="0">
                <a:solidFill>
                  <a:srgbClr val="0000FF"/>
                </a:solidFill>
              </a:rPr>
              <a:t>never</a:t>
            </a:r>
            <a:r>
              <a:rPr lang="it-IT" i="1" u="sng" dirty="0" smtClean="0">
                <a:solidFill>
                  <a:srgbClr val="0000FF"/>
                </a:solidFill>
              </a:rPr>
              <a:t> </a:t>
            </a:r>
            <a:r>
              <a:rPr lang="it-IT" i="1" u="sng" dirty="0" err="1" smtClean="0">
                <a:solidFill>
                  <a:srgbClr val="0000FF"/>
                </a:solidFill>
              </a:rPr>
              <a:t>exercise</a:t>
            </a:r>
            <a:r>
              <a:rPr lang="it-IT" i="1" u="sng" dirty="0" smtClean="0">
                <a:solidFill>
                  <a:srgbClr val="0000FF"/>
                </a:solidFill>
              </a:rPr>
              <a:t> a </a:t>
            </a:r>
            <a:r>
              <a:rPr lang="it-IT" i="1" u="sng" dirty="0" err="1" smtClean="0">
                <a:solidFill>
                  <a:srgbClr val="0000FF"/>
                </a:solidFill>
              </a:rPr>
              <a:t>real</a:t>
            </a:r>
            <a:r>
              <a:rPr lang="it-IT" i="1" u="sng" dirty="0" smtClean="0">
                <a:solidFill>
                  <a:srgbClr val="0000FF"/>
                </a:solidFill>
              </a:rPr>
              <a:t> control </a:t>
            </a:r>
            <a:r>
              <a:rPr lang="en-US" i="1" u="sng" dirty="0" smtClean="0">
                <a:solidFill>
                  <a:srgbClr val="0000FF"/>
                </a:solidFill>
              </a:rPr>
              <a:t>over its members.</a:t>
            </a:r>
            <a:endParaRPr lang="it-IT" u="sng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7938" y="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FF0000"/>
                </a:solidFill>
              </a:rPr>
              <a:t>De Tocqueville, 1835</a:t>
            </a:r>
            <a:endParaRPr lang="it-IT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401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2760</Words>
  <Application>Microsoft Macintosh PowerPoint</Application>
  <PresentationFormat>Presentazione su schermo (4:3)</PresentationFormat>
  <Paragraphs>362</Paragraphs>
  <Slides>52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52</vt:i4>
      </vt:variant>
    </vt:vector>
  </HeadingPairs>
  <TitlesOfParts>
    <vt:vector size="53" baseType="lpstr">
      <vt:lpstr>Tema di Office</vt:lpstr>
      <vt:lpstr>Disuguaglianze inaccettabili. L’immobilità economica in Italia</vt:lpstr>
      <vt:lpstr>Le nostre (principali) domande</vt:lpstr>
      <vt:lpstr>La disuguaglianza dei redditi</vt:lpstr>
      <vt:lpstr>La mobilità sociale (intergenerazionale)</vt:lpstr>
      <vt:lpstr>Mobilità intergenerazionale: cioè?</vt:lpstr>
      <vt:lpstr>Commento</vt:lpstr>
      <vt:lpstr>Conta più la mobilità sociale o la  disuguaglianza?</vt:lpstr>
      <vt:lpstr>La mobilità sociale (relativa) e la democrazia</vt:lpstr>
      <vt:lpstr>De Tocqueville, 1835</vt:lpstr>
      <vt:lpstr>Misurare la TID.  Il coefficiente β </vt:lpstr>
      <vt:lpstr>L’associazione dei redditi di padri e figli.  Il coefficiente β nei paesi avanzati  </vt:lpstr>
      <vt:lpstr>Commenti</vt:lpstr>
      <vt:lpstr>Come si trasmettono le diseguaglianze?</vt:lpstr>
      <vt:lpstr>L’eguaglianza delle opportunità</vt:lpstr>
      <vt:lpstr>Disuguaglianza corrente e trasmissione intergenerazionale </vt:lpstr>
      <vt:lpstr>La disuguaglianza nei redditi:  alcuni dati</vt:lpstr>
      <vt:lpstr>Andamento dell’indice di Gini dei redditi disponibili, 1985-2010</vt:lpstr>
      <vt:lpstr>La disuguaglianza dei redditi disponibili in Italia (Indice di Gini)</vt:lpstr>
      <vt:lpstr>Concentrazione della ricchezza  (10% più ricco, 1% più ricco) – Credit Suisse</vt:lpstr>
      <vt:lpstr>Andamento dell’indice di Gini dei redditi di mercato, 1985-2010</vt:lpstr>
      <vt:lpstr>Il reddito appropriato dal top 1%</vt:lpstr>
      <vt:lpstr>La composizione del top 0.1% in Italia</vt:lpstr>
      <vt:lpstr>Disuguaglianza e immobilità –  la curva del Grande Gatsby</vt:lpstr>
      <vt:lpstr>Presentazione di PowerPoint</vt:lpstr>
      <vt:lpstr>Spiegazioni: il capitale umano</vt:lpstr>
      <vt:lpstr>La trasmissione intergenerazionale dei titoli di studio </vt:lpstr>
      <vt:lpstr>Origini familiari e percorso scolastico</vt:lpstr>
      <vt:lpstr>Presentazione di PowerPoint</vt:lpstr>
      <vt:lpstr>Principali risultati </vt:lpstr>
      <vt:lpstr>Il rendimento medio del capitale umano</vt:lpstr>
      <vt:lpstr>Disuguaglianza nei redditi da lavoro annuali lordi dei dipendenti per titolo di studio Indice di Gini</vt:lpstr>
      <vt:lpstr>La quota dei laureati nel 20% più povero dei lavoratori </vt:lpstr>
      <vt:lpstr>La disuguaglianza nei redditi annuali lordi:  quanto spiega il titolo di studio? (scomposizione indice Theil)</vt:lpstr>
      <vt:lpstr>La disuguaglianza nei redditi annuali lordi:  quanto spiegano  titolo di studio e tipo di occupazione?  (scomposizione indice Theil)</vt:lpstr>
      <vt:lpstr>La quota di disuguaglianza spiegata dalla differenza di istruzione: decrescente!</vt:lpstr>
      <vt:lpstr>Presentazione di PowerPoint</vt:lpstr>
      <vt:lpstr>La famiglia oltre l’istruzione </vt:lpstr>
      <vt:lpstr>Effetto del background familiare sul reddito dei figli a parità di istruzione 90% intervallo di confidenza. Figli degli operai come termine di riferimento. </vt:lpstr>
      <vt:lpstr>Effetto del background familiare sul reddito dei figli a parità di istruzione e occupazione  90% intervallo di confidenza. Figli degli operai come termine di riferimento. . </vt:lpstr>
      <vt:lpstr>Commenti</vt:lpstr>
      <vt:lpstr>Come identificare i meccanismi?</vt:lpstr>
      <vt:lpstr>Il ruolo dei network e la concorrenza </vt:lpstr>
      <vt:lpstr>Presentazione di PowerPoint</vt:lpstr>
      <vt:lpstr>Il fenomeno</vt:lpstr>
      <vt:lpstr>Disuguaglianza inaccettabile</vt:lpstr>
      <vt:lpstr>Che fare?</vt:lpstr>
      <vt:lpstr>Implicazioni per le politiche </vt:lpstr>
      <vt:lpstr>Ostacoli </vt:lpstr>
      <vt:lpstr>Ostacoli 2 </vt:lpstr>
      <vt:lpstr>“But,soon or late, it is ideas not vested interests, which are dangerous for good or evil”  </vt:lpstr>
      <vt:lpstr>Grazie</vt:lpstr>
      <vt:lpstr>Riferimenti</vt:lpstr>
    </vt:vector>
  </TitlesOfParts>
  <Company>sapenza università di roma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maurizio franzini</dc:creator>
  <cp:lastModifiedBy>maurizio franzini</cp:lastModifiedBy>
  <cp:revision>288</cp:revision>
  <cp:lastPrinted>2016-12-15T18:15:16Z</cp:lastPrinted>
  <dcterms:created xsi:type="dcterms:W3CDTF">2013-10-07T16:54:48Z</dcterms:created>
  <dcterms:modified xsi:type="dcterms:W3CDTF">2016-12-17T07:40:54Z</dcterms:modified>
</cp:coreProperties>
</file>