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4155" r:id="rId2"/>
  </p:sldMasterIdLst>
  <p:notesMasterIdLst>
    <p:notesMasterId r:id="rId44"/>
  </p:notesMasterIdLst>
  <p:handoutMasterIdLst>
    <p:handoutMasterId r:id="rId45"/>
  </p:handoutMasterIdLst>
  <p:sldIdLst>
    <p:sldId id="493" r:id="rId3"/>
    <p:sldId id="529" r:id="rId4"/>
    <p:sldId id="532" r:id="rId5"/>
    <p:sldId id="498" r:id="rId6"/>
    <p:sldId id="411" r:id="rId7"/>
    <p:sldId id="522" r:id="rId8"/>
    <p:sldId id="482" r:id="rId9"/>
    <p:sldId id="517" r:id="rId10"/>
    <p:sldId id="417" r:id="rId11"/>
    <p:sldId id="424" r:id="rId12"/>
    <p:sldId id="504" r:id="rId13"/>
    <p:sldId id="523" r:id="rId14"/>
    <p:sldId id="502" r:id="rId15"/>
    <p:sldId id="458" r:id="rId16"/>
    <p:sldId id="405" r:id="rId17"/>
    <p:sldId id="505" r:id="rId18"/>
    <p:sldId id="506" r:id="rId19"/>
    <p:sldId id="418" r:id="rId20"/>
    <p:sldId id="422" r:id="rId21"/>
    <p:sldId id="459" r:id="rId22"/>
    <p:sldId id="507" r:id="rId23"/>
    <p:sldId id="454" r:id="rId24"/>
    <p:sldId id="430" r:id="rId25"/>
    <p:sldId id="462" r:id="rId26"/>
    <p:sldId id="427" r:id="rId27"/>
    <p:sldId id="511" r:id="rId28"/>
    <p:sldId id="516" r:id="rId29"/>
    <p:sldId id="531" r:id="rId30"/>
    <p:sldId id="526" r:id="rId31"/>
    <p:sldId id="527" r:id="rId32"/>
    <p:sldId id="433" r:id="rId33"/>
    <p:sldId id="434" r:id="rId34"/>
    <p:sldId id="435" r:id="rId35"/>
    <p:sldId id="436" r:id="rId36"/>
    <p:sldId id="509" r:id="rId37"/>
    <p:sldId id="470" r:id="rId38"/>
    <p:sldId id="443" r:id="rId39"/>
    <p:sldId id="466" r:id="rId40"/>
    <p:sldId id="444" r:id="rId41"/>
    <p:sldId id="400" r:id="rId42"/>
    <p:sldId id="441" r:id="rId43"/>
  </p:sldIdLst>
  <p:sldSz cx="9144000" cy="6858000" type="screen4x3"/>
  <p:notesSz cx="10002838" cy="6881813"/>
  <p:kinsoku lang="ja-JP" invalStChars="、。，．・：；？！゛゜ヽヾゝゞ々ー’”）〕］｝〉》」』】°‰′″℃￠％ぁぃぅぇぉっゃゅょゎァィゥェォッャュョヮヵヶ!%),.:;?]}｡｣､･ｧｨｩｪｫｬｭｮｯｰﾞﾟ" invalEndChars="‘“（〔［｛〈《「『【￥＄$([\{｢￡"/>
  <p:defaultTextStyle>
    <a:defPPr>
      <a:defRPr lang="it-IT"/>
    </a:defPPr>
    <a:lvl1pPr algn="l" rtl="0" eaLnBrk="0" fontAlgn="base" hangingPunct="0">
      <a:spcBef>
        <a:spcPct val="0"/>
      </a:spcBef>
      <a:spcAft>
        <a:spcPct val="0"/>
      </a:spcAft>
      <a:defRPr sz="2400" kern="1200">
        <a:solidFill>
          <a:schemeClr val="tx1"/>
        </a:solidFill>
        <a:latin typeface="Arial" charset="0"/>
        <a:ea typeface="+mn-ea"/>
        <a:cs typeface="+mn-cs"/>
      </a:defRPr>
    </a:lvl1pPr>
    <a:lvl2pPr marL="457200" algn="l" rtl="0" eaLnBrk="0" fontAlgn="base" hangingPunct="0">
      <a:spcBef>
        <a:spcPct val="0"/>
      </a:spcBef>
      <a:spcAft>
        <a:spcPct val="0"/>
      </a:spcAft>
      <a:defRPr sz="2400" kern="1200">
        <a:solidFill>
          <a:schemeClr val="tx1"/>
        </a:solidFill>
        <a:latin typeface="Arial" charset="0"/>
        <a:ea typeface="+mn-ea"/>
        <a:cs typeface="+mn-cs"/>
      </a:defRPr>
    </a:lvl2pPr>
    <a:lvl3pPr marL="914400" algn="l" rtl="0" eaLnBrk="0" fontAlgn="base" hangingPunct="0">
      <a:spcBef>
        <a:spcPct val="0"/>
      </a:spcBef>
      <a:spcAft>
        <a:spcPct val="0"/>
      </a:spcAft>
      <a:defRPr sz="2400" kern="1200">
        <a:solidFill>
          <a:schemeClr val="tx1"/>
        </a:solidFill>
        <a:latin typeface="Arial" charset="0"/>
        <a:ea typeface="+mn-ea"/>
        <a:cs typeface="+mn-cs"/>
      </a:defRPr>
    </a:lvl3pPr>
    <a:lvl4pPr marL="1371600" algn="l" rtl="0" eaLnBrk="0" fontAlgn="base" hangingPunct="0">
      <a:spcBef>
        <a:spcPct val="0"/>
      </a:spcBef>
      <a:spcAft>
        <a:spcPct val="0"/>
      </a:spcAft>
      <a:defRPr sz="2400" kern="1200">
        <a:solidFill>
          <a:schemeClr val="tx1"/>
        </a:solidFill>
        <a:latin typeface="Arial" charset="0"/>
        <a:ea typeface="+mn-ea"/>
        <a:cs typeface="+mn-cs"/>
      </a:defRPr>
    </a:lvl4pPr>
    <a:lvl5pPr marL="1828800" algn="l"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8" userDrawn="1">
          <p15:clr>
            <a:srgbClr val="A4A3A4"/>
          </p15:clr>
        </p15:guide>
        <p15:guide id="2" pos="315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anci" initials="e" lastIdx="1" clrIdx="0">
    <p:extLst>
      <p:ext uri="{19B8F6BF-5375-455C-9EA6-DF929625EA0E}">
        <p15:presenceInfo xmlns:p15="http://schemas.microsoft.com/office/powerpoint/2012/main" userId="S-1-5-21-1880198333-3747886564-3954451563-12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0066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312" autoAdjust="0"/>
    <p:restoredTop sz="89501" autoAdjust="0"/>
  </p:normalViewPr>
  <p:slideViewPr>
    <p:cSldViewPr>
      <p:cViewPr varScale="1">
        <p:scale>
          <a:sx n="55" d="100"/>
          <a:sy n="55" d="100"/>
        </p:scale>
        <p:origin x="151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9960"/>
    </p:cViewPr>
  </p:sorterViewPr>
  <p:notesViewPr>
    <p:cSldViewPr>
      <p:cViewPr varScale="1">
        <p:scale>
          <a:sx n="74" d="100"/>
          <a:sy n="74" d="100"/>
        </p:scale>
        <p:origin x="-2172" y="-102"/>
      </p:cViewPr>
      <p:guideLst>
        <p:guide orient="horz" pos="2168"/>
        <p:guide pos="315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F:\lavori\ER\brunico.xlsx" TargetMode="Externa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63500" cap="rnd">
              <a:solidFill>
                <a:srgbClr val="0070C0"/>
              </a:solidFill>
              <a:round/>
            </a:ln>
            <a:effectLst/>
          </c:spPr>
          <c:marker>
            <c:symbol val="none"/>
          </c:marker>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it-IT"/>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Foglio1!$B$12:$J$12</c:f>
              <c:numCache>
                <c:formatCode>General</c:formatCode>
                <c:ptCount val="9"/>
                <c:pt idx="0">
                  <c:v>2007</c:v>
                </c:pt>
                <c:pt idx="1">
                  <c:v>2008</c:v>
                </c:pt>
                <c:pt idx="2">
                  <c:v>2009</c:v>
                </c:pt>
                <c:pt idx="3">
                  <c:v>2010</c:v>
                </c:pt>
                <c:pt idx="4">
                  <c:v>2011</c:v>
                </c:pt>
                <c:pt idx="5">
                  <c:v>2012</c:v>
                </c:pt>
                <c:pt idx="6">
                  <c:v>2013</c:v>
                </c:pt>
                <c:pt idx="7">
                  <c:v>2014</c:v>
                </c:pt>
                <c:pt idx="8">
                  <c:v>2015</c:v>
                </c:pt>
              </c:numCache>
            </c:numRef>
          </c:cat>
          <c:val>
            <c:numRef>
              <c:f>Foglio1!$B$13:$J$13</c:f>
              <c:numCache>
                <c:formatCode>General</c:formatCode>
                <c:ptCount val="9"/>
                <c:pt idx="0">
                  <c:v>3.1</c:v>
                </c:pt>
                <c:pt idx="1">
                  <c:v>3.6</c:v>
                </c:pt>
                <c:pt idx="2">
                  <c:v>3.9</c:v>
                </c:pt>
                <c:pt idx="3">
                  <c:v>4.2</c:v>
                </c:pt>
                <c:pt idx="4">
                  <c:v>4.4000000000000004</c:v>
                </c:pt>
                <c:pt idx="5">
                  <c:v>5.9</c:v>
                </c:pt>
                <c:pt idx="6">
                  <c:v>7.3</c:v>
                </c:pt>
                <c:pt idx="7">
                  <c:v>6.8</c:v>
                </c:pt>
                <c:pt idx="8">
                  <c:v>7.6</c:v>
                </c:pt>
              </c:numCache>
            </c:numRef>
          </c:val>
          <c:smooth val="0"/>
          <c:extLst xmlns:c16r2="http://schemas.microsoft.com/office/drawing/2015/06/chart">
            <c:ext xmlns:c16="http://schemas.microsoft.com/office/drawing/2014/chart" uri="{C3380CC4-5D6E-409C-BE32-E72D297353CC}">
              <c16:uniqueId val="{00000000-3A37-4434-8A46-E5E4BA7C4CA0}"/>
            </c:ext>
          </c:extLst>
        </c:ser>
        <c:dLbls>
          <c:dLblPos val="t"/>
          <c:showLegendKey val="0"/>
          <c:showVal val="1"/>
          <c:showCatName val="0"/>
          <c:showSerName val="0"/>
          <c:showPercent val="0"/>
          <c:showBubbleSize val="0"/>
        </c:dLbls>
        <c:smooth val="0"/>
        <c:axId val="359952752"/>
        <c:axId val="359950008"/>
      </c:lineChart>
      <c:catAx>
        <c:axId val="35995275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it-IT"/>
          </a:p>
        </c:txPr>
        <c:crossAx val="359950008"/>
        <c:crosses val="autoZero"/>
        <c:auto val="1"/>
        <c:lblAlgn val="ctr"/>
        <c:lblOffset val="100"/>
        <c:tickMarkSkip val="1"/>
        <c:noMultiLvlLbl val="0"/>
      </c:catAx>
      <c:valAx>
        <c:axId val="359950008"/>
        <c:scaling>
          <c:orientation val="minMax"/>
          <c:min val="3"/>
        </c:scaling>
        <c:delete val="1"/>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359952752"/>
        <c:crosses val="autoZero"/>
        <c:crossBetween val="between"/>
        <c:majorUnit val="1"/>
        <c:minorUnit val="0.5"/>
      </c:valAx>
      <c:spPr>
        <a:noFill/>
        <a:ln>
          <a:noFill/>
        </a:ln>
        <a:effectLst/>
      </c:spPr>
    </c:plotArea>
    <c:plotVisOnly val="1"/>
    <c:dispBlanksAs val="gap"/>
    <c:showDLblsOverMax val="0"/>
  </c:chart>
  <c:spPr>
    <a:noFill/>
    <a:ln>
      <a:noFill/>
    </a:ln>
    <a:effectLst/>
  </c:spPr>
  <c:txPr>
    <a:bodyPr/>
    <a:lstStyle/>
    <a:p>
      <a:pPr>
        <a:defRPr sz="1800">
          <a:latin typeface="+mn-lt"/>
        </a:defRPr>
      </a:pPr>
      <a:endParaRPr lang="it-IT"/>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2570720326625846E-2"/>
          <c:y val="3.6917434442349482E-2"/>
          <c:w val="0.92115752891999592"/>
          <c:h val="0.89591089497369858"/>
        </c:manualLayout>
      </c:layout>
      <c:barChart>
        <c:barDir val="col"/>
        <c:grouping val="clustered"/>
        <c:varyColors val="0"/>
        <c:ser>
          <c:idx val="0"/>
          <c:order val="0"/>
          <c:tx>
            <c:strRef>
              <c:f>Foglio3!$T$43</c:f>
              <c:strCache>
                <c:ptCount val="1"/>
                <c:pt idx="0">
                  <c:v>italia</c:v>
                </c:pt>
              </c:strCache>
            </c:strRef>
          </c:tx>
          <c:invertIfNegative val="0"/>
          <c:cat>
            <c:numRef>
              <c:f>Foglio3!$S$44:$S$48</c:f>
              <c:numCache>
                <c:formatCode>General</c:formatCode>
                <c:ptCount val="5"/>
                <c:pt idx="0">
                  <c:v>1</c:v>
                </c:pt>
                <c:pt idx="1">
                  <c:v>2</c:v>
                </c:pt>
                <c:pt idx="2">
                  <c:v>3</c:v>
                </c:pt>
                <c:pt idx="3">
                  <c:v>4</c:v>
                </c:pt>
                <c:pt idx="4">
                  <c:v>5</c:v>
                </c:pt>
              </c:numCache>
            </c:numRef>
          </c:cat>
          <c:val>
            <c:numRef>
              <c:f>Foglio3!$T$44:$T$48</c:f>
              <c:numCache>
                <c:formatCode>0%</c:formatCode>
                <c:ptCount val="5"/>
                <c:pt idx="0">
                  <c:v>0.35949667780245304</c:v>
                </c:pt>
                <c:pt idx="1">
                  <c:v>0.2099037540768357</c:v>
                </c:pt>
                <c:pt idx="2">
                  <c:v>0.17136172383505738</c:v>
                </c:pt>
                <c:pt idx="3">
                  <c:v>0.14981698188229317</c:v>
                </c:pt>
                <c:pt idx="4">
                  <c:v>0.10935135643082068</c:v>
                </c:pt>
              </c:numCache>
            </c:numRef>
          </c:val>
          <c:extLst xmlns:c16r2="http://schemas.microsoft.com/office/drawing/2015/06/chart">
            <c:ext xmlns:c16="http://schemas.microsoft.com/office/drawing/2014/chart" uri="{C3380CC4-5D6E-409C-BE32-E72D297353CC}">
              <c16:uniqueId val="{00000000-1526-419B-AE27-985FEE67A8CC}"/>
            </c:ext>
          </c:extLst>
        </c:ser>
        <c:ser>
          <c:idx val="1"/>
          <c:order val="1"/>
          <c:tx>
            <c:strRef>
              <c:f>Foglio3!$U$43</c:f>
              <c:strCache>
                <c:ptCount val="1"/>
                <c:pt idx="0">
                  <c:v>francia</c:v>
                </c:pt>
              </c:strCache>
            </c:strRef>
          </c:tx>
          <c:invertIfNegative val="0"/>
          <c:cat>
            <c:numRef>
              <c:f>Foglio3!$S$44:$S$48</c:f>
              <c:numCache>
                <c:formatCode>General</c:formatCode>
                <c:ptCount val="5"/>
                <c:pt idx="0">
                  <c:v>1</c:v>
                </c:pt>
                <c:pt idx="1">
                  <c:v>2</c:v>
                </c:pt>
                <c:pt idx="2">
                  <c:v>3</c:v>
                </c:pt>
                <c:pt idx="3">
                  <c:v>4</c:v>
                </c:pt>
                <c:pt idx="4">
                  <c:v>5</c:v>
                </c:pt>
              </c:numCache>
            </c:numRef>
          </c:cat>
          <c:val>
            <c:numRef>
              <c:f>Foglio3!$U$44:$U$48</c:f>
              <c:numCache>
                <c:formatCode>0%</c:formatCode>
                <c:ptCount val="5"/>
                <c:pt idx="0">
                  <c:v>0.51064746938722883</c:v>
                </c:pt>
                <c:pt idx="1">
                  <c:v>0.17775244911372862</c:v>
                </c:pt>
                <c:pt idx="2">
                  <c:v>0.12973803703910541</c:v>
                </c:pt>
                <c:pt idx="3">
                  <c:v>9.6991961175034572E-2</c:v>
                </c:pt>
                <c:pt idx="4">
                  <c:v>8.4521134825068567E-2</c:v>
                </c:pt>
              </c:numCache>
            </c:numRef>
          </c:val>
          <c:extLst xmlns:c16r2="http://schemas.microsoft.com/office/drawing/2015/06/chart">
            <c:ext xmlns:c16="http://schemas.microsoft.com/office/drawing/2014/chart" uri="{C3380CC4-5D6E-409C-BE32-E72D297353CC}">
              <c16:uniqueId val="{00000001-1526-419B-AE27-985FEE67A8CC}"/>
            </c:ext>
          </c:extLst>
        </c:ser>
        <c:ser>
          <c:idx val="2"/>
          <c:order val="2"/>
          <c:tx>
            <c:strRef>
              <c:f>Foglio3!$V$43</c:f>
              <c:strCache>
                <c:ptCount val="1"/>
                <c:pt idx="0">
                  <c:v>germania</c:v>
                </c:pt>
              </c:strCache>
            </c:strRef>
          </c:tx>
          <c:invertIfNegative val="0"/>
          <c:cat>
            <c:numRef>
              <c:f>Foglio3!$S$44:$S$48</c:f>
              <c:numCache>
                <c:formatCode>General</c:formatCode>
                <c:ptCount val="5"/>
                <c:pt idx="0">
                  <c:v>1</c:v>
                </c:pt>
                <c:pt idx="1">
                  <c:v>2</c:v>
                </c:pt>
                <c:pt idx="2">
                  <c:v>3</c:v>
                </c:pt>
                <c:pt idx="3">
                  <c:v>4</c:v>
                </c:pt>
                <c:pt idx="4">
                  <c:v>5</c:v>
                </c:pt>
              </c:numCache>
            </c:numRef>
          </c:cat>
          <c:val>
            <c:numRef>
              <c:f>Foglio3!$V$44:$V$48</c:f>
              <c:numCache>
                <c:formatCode>0%</c:formatCode>
                <c:ptCount val="5"/>
                <c:pt idx="0">
                  <c:v>0.53093565656276154</c:v>
                </c:pt>
                <c:pt idx="1">
                  <c:v>0.16830124475742039</c:v>
                </c:pt>
                <c:pt idx="2">
                  <c:v>0.1195080807303333</c:v>
                </c:pt>
                <c:pt idx="3">
                  <c:v>0.1037152712808561</c:v>
                </c:pt>
                <c:pt idx="4">
                  <c:v>7.7184428342634712E-2</c:v>
                </c:pt>
              </c:numCache>
            </c:numRef>
          </c:val>
          <c:extLst xmlns:c16r2="http://schemas.microsoft.com/office/drawing/2015/06/chart">
            <c:ext xmlns:c16="http://schemas.microsoft.com/office/drawing/2014/chart" uri="{C3380CC4-5D6E-409C-BE32-E72D297353CC}">
              <c16:uniqueId val="{00000002-1526-419B-AE27-985FEE67A8CC}"/>
            </c:ext>
          </c:extLst>
        </c:ser>
        <c:ser>
          <c:idx val="3"/>
          <c:order val="3"/>
          <c:tx>
            <c:strRef>
              <c:f>Foglio3!$W$43</c:f>
              <c:strCache>
                <c:ptCount val="1"/>
                <c:pt idx="0">
                  <c:v>UK</c:v>
                </c:pt>
              </c:strCache>
            </c:strRef>
          </c:tx>
          <c:invertIfNegative val="0"/>
          <c:cat>
            <c:numRef>
              <c:f>Foglio3!$S$44:$S$48</c:f>
              <c:numCache>
                <c:formatCode>General</c:formatCode>
                <c:ptCount val="5"/>
                <c:pt idx="0">
                  <c:v>1</c:v>
                </c:pt>
                <c:pt idx="1">
                  <c:v>2</c:v>
                </c:pt>
                <c:pt idx="2">
                  <c:v>3</c:v>
                </c:pt>
                <c:pt idx="3">
                  <c:v>4</c:v>
                </c:pt>
                <c:pt idx="4">
                  <c:v>5</c:v>
                </c:pt>
              </c:numCache>
            </c:numRef>
          </c:cat>
          <c:val>
            <c:numRef>
              <c:f>Foglio3!$W$44:$W$48</c:f>
              <c:numCache>
                <c:formatCode>0%</c:formatCode>
                <c:ptCount val="5"/>
                <c:pt idx="0">
                  <c:v>0.64626887150089263</c:v>
                </c:pt>
                <c:pt idx="1">
                  <c:v>0.16097919168010866</c:v>
                </c:pt>
                <c:pt idx="2">
                  <c:v>7.837925783372679E-2</c:v>
                </c:pt>
                <c:pt idx="3">
                  <c:v>4.7931786598737494E-2</c:v>
                </c:pt>
                <c:pt idx="4">
                  <c:v>6.4603172259296418E-2</c:v>
                </c:pt>
              </c:numCache>
            </c:numRef>
          </c:val>
          <c:extLst xmlns:c16r2="http://schemas.microsoft.com/office/drawing/2015/06/chart">
            <c:ext xmlns:c16="http://schemas.microsoft.com/office/drawing/2014/chart" uri="{C3380CC4-5D6E-409C-BE32-E72D297353CC}">
              <c16:uniqueId val="{00000003-1526-419B-AE27-985FEE67A8CC}"/>
            </c:ext>
          </c:extLst>
        </c:ser>
        <c:ser>
          <c:idx val="4"/>
          <c:order val="4"/>
          <c:tx>
            <c:strRef>
              <c:f>Foglio3!$X$43</c:f>
              <c:strCache>
                <c:ptCount val="1"/>
                <c:pt idx="0">
                  <c:v>spagna</c:v>
                </c:pt>
              </c:strCache>
            </c:strRef>
          </c:tx>
          <c:invertIfNegative val="0"/>
          <c:cat>
            <c:numRef>
              <c:f>Foglio3!$S$44:$S$48</c:f>
              <c:numCache>
                <c:formatCode>General</c:formatCode>
                <c:ptCount val="5"/>
                <c:pt idx="0">
                  <c:v>1</c:v>
                </c:pt>
                <c:pt idx="1">
                  <c:v>2</c:v>
                </c:pt>
                <c:pt idx="2">
                  <c:v>3</c:v>
                </c:pt>
                <c:pt idx="3">
                  <c:v>4</c:v>
                </c:pt>
                <c:pt idx="4">
                  <c:v>5</c:v>
                </c:pt>
              </c:numCache>
            </c:numRef>
          </c:cat>
          <c:val>
            <c:numRef>
              <c:f>Foglio3!$X$44:$X$48</c:f>
              <c:numCache>
                <c:formatCode>0%</c:formatCode>
                <c:ptCount val="5"/>
                <c:pt idx="0">
                  <c:v>0.47822112684448809</c:v>
                </c:pt>
                <c:pt idx="1">
                  <c:v>0.18703815692553841</c:v>
                </c:pt>
                <c:pt idx="2">
                  <c:v>0.13084138068306439</c:v>
                </c:pt>
                <c:pt idx="3">
                  <c:v>0.10888957983896425</c:v>
                </c:pt>
                <c:pt idx="4">
                  <c:v>9.4978409394892604E-2</c:v>
                </c:pt>
              </c:numCache>
            </c:numRef>
          </c:val>
          <c:extLst xmlns:c16r2="http://schemas.microsoft.com/office/drawing/2015/06/chart">
            <c:ext xmlns:c16="http://schemas.microsoft.com/office/drawing/2014/chart" uri="{C3380CC4-5D6E-409C-BE32-E72D297353CC}">
              <c16:uniqueId val="{00000004-1526-419B-AE27-985FEE67A8CC}"/>
            </c:ext>
          </c:extLst>
        </c:ser>
        <c:dLbls>
          <c:showLegendKey val="0"/>
          <c:showVal val="0"/>
          <c:showCatName val="0"/>
          <c:showSerName val="0"/>
          <c:showPercent val="0"/>
          <c:showBubbleSize val="0"/>
        </c:dLbls>
        <c:gapWidth val="150"/>
        <c:axId val="359950400"/>
        <c:axId val="359952360"/>
      </c:barChart>
      <c:catAx>
        <c:axId val="359950400"/>
        <c:scaling>
          <c:orientation val="minMax"/>
        </c:scaling>
        <c:delete val="0"/>
        <c:axPos val="b"/>
        <c:numFmt formatCode="General" sourceLinked="1"/>
        <c:majorTickMark val="out"/>
        <c:minorTickMark val="none"/>
        <c:tickLblPos val="nextTo"/>
        <c:crossAx val="359952360"/>
        <c:crosses val="autoZero"/>
        <c:auto val="1"/>
        <c:lblAlgn val="ctr"/>
        <c:lblOffset val="100"/>
        <c:noMultiLvlLbl val="0"/>
      </c:catAx>
      <c:valAx>
        <c:axId val="359952360"/>
        <c:scaling>
          <c:orientation val="minMax"/>
        </c:scaling>
        <c:delete val="0"/>
        <c:axPos val="l"/>
        <c:majorGridlines/>
        <c:numFmt formatCode="0%" sourceLinked="1"/>
        <c:majorTickMark val="out"/>
        <c:minorTickMark val="none"/>
        <c:tickLblPos val="nextTo"/>
        <c:crossAx val="359950400"/>
        <c:crosses val="autoZero"/>
        <c:crossBetween val="between"/>
      </c:valAx>
    </c:plotArea>
    <c:legend>
      <c:legendPos val="r"/>
      <c:layout>
        <c:manualLayout>
          <c:xMode val="edge"/>
          <c:yMode val="edge"/>
          <c:x val="0.6403949159132889"/>
          <c:y val="0.17697865971025611"/>
          <c:w val="0.18213594828424226"/>
          <c:h val="0.41138534160329526"/>
        </c:manualLayout>
      </c:layout>
      <c:overlay val="0"/>
      <c:txPr>
        <a:bodyPr/>
        <a:lstStyle/>
        <a:p>
          <a:pPr>
            <a:defRPr sz="2000" baseline="0"/>
          </a:pPr>
          <a:endParaRPr lang="it-IT"/>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8.3820827543615875E-2"/>
          <c:y val="2.0725430154564014E-2"/>
          <c:w val="0.86704663653154501"/>
          <c:h val="0.91164066297268398"/>
        </c:manualLayout>
      </c:layout>
      <c:barChart>
        <c:barDir val="col"/>
        <c:grouping val="clustered"/>
        <c:varyColors val="0"/>
        <c:ser>
          <c:idx val="0"/>
          <c:order val="0"/>
          <c:tx>
            <c:strRef>
              <c:f>Foglio1!$B$1</c:f>
              <c:strCache>
                <c:ptCount val="1"/>
                <c:pt idx="0">
                  <c:v>trasferimenti correnti</c:v>
                </c:pt>
              </c:strCache>
            </c:strRef>
          </c:tx>
          <c:invertIfNegative val="0"/>
          <c:cat>
            <c:numRef>
              <c:f>Foglio1!$A$2:$A$11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Foglio1!$B$2:$B$11</c:f>
              <c:numCache>
                <c:formatCode>0%</c:formatCode>
                <c:ptCount val="10"/>
                <c:pt idx="0">
                  <c:v>0.12769148914499567</c:v>
                </c:pt>
                <c:pt idx="1">
                  <c:v>0.14764260985714525</c:v>
                </c:pt>
                <c:pt idx="2">
                  <c:v>0.13087970107875879</c:v>
                </c:pt>
                <c:pt idx="3">
                  <c:v>0.13100900469198484</c:v>
                </c:pt>
                <c:pt idx="4">
                  <c:v>0.10916178665970842</c:v>
                </c:pt>
                <c:pt idx="5">
                  <c:v>0.10180229642441074</c:v>
                </c:pt>
                <c:pt idx="6">
                  <c:v>8.6021144487330087E-2</c:v>
                </c:pt>
                <c:pt idx="7">
                  <c:v>6.8935801192542098E-2</c:v>
                </c:pt>
                <c:pt idx="8">
                  <c:v>5.3688790550457027E-2</c:v>
                </c:pt>
                <c:pt idx="9">
                  <c:v>4.3095235554710565E-2</c:v>
                </c:pt>
              </c:numCache>
            </c:numRef>
          </c:val>
          <c:extLst xmlns:c16r2="http://schemas.microsoft.com/office/drawing/2015/06/chart">
            <c:ext xmlns:c16="http://schemas.microsoft.com/office/drawing/2014/chart" uri="{C3380CC4-5D6E-409C-BE32-E72D297353CC}">
              <c16:uniqueId val="{00000000-4F69-400A-A9D1-36A2E04DE5CD}"/>
            </c:ext>
          </c:extLst>
        </c:ser>
        <c:ser>
          <c:idx val="1"/>
          <c:order val="1"/>
          <c:tx>
            <c:strRef>
              <c:f>Foglio1!$C$1</c:f>
              <c:strCache>
                <c:ptCount val="1"/>
                <c:pt idx="0">
                  <c:v>nuovi trasferimenti</c:v>
                </c:pt>
              </c:strCache>
            </c:strRef>
          </c:tx>
          <c:spPr>
            <a:solidFill>
              <a:schemeClr val="accent4"/>
            </a:solidFill>
          </c:spPr>
          <c:invertIfNegative val="0"/>
          <c:cat>
            <c:numRef>
              <c:f>Foglio1!$A$2:$A$11</c:f>
              <c:numCache>
                <c:formatCode>General</c:formatCode>
                <c:ptCount val="10"/>
                <c:pt idx="0">
                  <c:v>1</c:v>
                </c:pt>
                <c:pt idx="1">
                  <c:v>2</c:v>
                </c:pt>
                <c:pt idx="2">
                  <c:v>3</c:v>
                </c:pt>
                <c:pt idx="3">
                  <c:v>4</c:v>
                </c:pt>
                <c:pt idx="4">
                  <c:v>5</c:v>
                </c:pt>
                <c:pt idx="5">
                  <c:v>6</c:v>
                </c:pt>
                <c:pt idx="6">
                  <c:v>7</c:v>
                </c:pt>
                <c:pt idx="7">
                  <c:v>8</c:v>
                </c:pt>
                <c:pt idx="8">
                  <c:v>9</c:v>
                </c:pt>
                <c:pt idx="9">
                  <c:v>10</c:v>
                </c:pt>
              </c:numCache>
            </c:numRef>
          </c:cat>
          <c:val>
            <c:numRef>
              <c:f>Foglio1!$C$2:$C$11</c:f>
              <c:numCache>
                <c:formatCode>0%</c:formatCode>
                <c:ptCount val="10"/>
                <c:pt idx="0">
                  <c:v>0.31348789599669769</c:v>
                </c:pt>
                <c:pt idx="1">
                  <c:v>0.17851178374944099</c:v>
                </c:pt>
                <c:pt idx="2">
                  <c:v>0.14660838677713137</c:v>
                </c:pt>
                <c:pt idx="3">
                  <c:v>0.13360960968199739</c:v>
                </c:pt>
                <c:pt idx="4">
                  <c:v>6.85028175022179E-2</c:v>
                </c:pt>
                <c:pt idx="5">
                  <c:v>5.3334923124007561E-2</c:v>
                </c:pt>
                <c:pt idx="6">
                  <c:v>3.777476081039724E-2</c:v>
                </c:pt>
                <c:pt idx="7">
                  <c:v>3.0173492364054606E-2</c:v>
                </c:pt>
                <c:pt idx="8">
                  <c:v>2.1034742809030994E-2</c:v>
                </c:pt>
                <c:pt idx="9">
                  <c:v>1.6787018699123656E-2</c:v>
                </c:pt>
              </c:numCache>
            </c:numRef>
          </c:val>
          <c:extLst xmlns:c16r2="http://schemas.microsoft.com/office/drawing/2015/06/chart">
            <c:ext xmlns:c16="http://schemas.microsoft.com/office/drawing/2014/chart" uri="{C3380CC4-5D6E-409C-BE32-E72D297353CC}">
              <c16:uniqueId val="{00000001-4F69-400A-A9D1-36A2E04DE5CD}"/>
            </c:ext>
          </c:extLst>
        </c:ser>
        <c:dLbls>
          <c:showLegendKey val="0"/>
          <c:showVal val="0"/>
          <c:showCatName val="0"/>
          <c:showSerName val="0"/>
          <c:showPercent val="0"/>
          <c:showBubbleSize val="0"/>
        </c:dLbls>
        <c:gapWidth val="150"/>
        <c:axId val="360684544"/>
        <c:axId val="360684936"/>
      </c:barChart>
      <c:catAx>
        <c:axId val="360684544"/>
        <c:scaling>
          <c:orientation val="minMax"/>
        </c:scaling>
        <c:delete val="0"/>
        <c:axPos val="b"/>
        <c:numFmt formatCode="General" sourceLinked="1"/>
        <c:majorTickMark val="out"/>
        <c:minorTickMark val="none"/>
        <c:tickLblPos val="nextTo"/>
        <c:crossAx val="360684936"/>
        <c:crosses val="autoZero"/>
        <c:auto val="1"/>
        <c:lblAlgn val="ctr"/>
        <c:lblOffset val="100"/>
        <c:noMultiLvlLbl val="0"/>
      </c:catAx>
      <c:valAx>
        <c:axId val="360684936"/>
        <c:scaling>
          <c:orientation val="minMax"/>
        </c:scaling>
        <c:delete val="0"/>
        <c:axPos val="l"/>
        <c:majorGridlines/>
        <c:numFmt formatCode="0%" sourceLinked="1"/>
        <c:majorTickMark val="out"/>
        <c:minorTickMark val="none"/>
        <c:tickLblPos val="nextTo"/>
        <c:crossAx val="360684544"/>
        <c:crosses val="autoZero"/>
        <c:crossBetween val="between"/>
      </c:valAx>
    </c:plotArea>
    <c:legend>
      <c:legendPos val="r"/>
      <c:layout>
        <c:manualLayout>
          <c:xMode val="edge"/>
          <c:yMode val="edge"/>
          <c:x val="0.35827488577816674"/>
          <c:y val="0.22288958173100393"/>
          <c:w val="0.28370042286380875"/>
          <c:h val="0.15576397774352113"/>
        </c:manualLayout>
      </c:layout>
      <c:overlay val="0"/>
    </c:legend>
    <c:plotVisOnly val="1"/>
    <c:dispBlanksAs val="gap"/>
    <c:showDLblsOverMax val="0"/>
  </c:chart>
  <c:txPr>
    <a:bodyPr/>
    <a:lstStyle/>
    <a:p>
      <a:pPr>
        <a:defRPr sz="1100"/>
      </a:pPr>
      <a:endParaRPr lang="it-IT"/>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3102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idx="2"/>
          </p:nvPr>
        </p:nvSpPr>
        <p:spPr bwMode="auto">
          <a:xfrm>
            <a:off x="3395663" y="600075"/>
            <a:ext cx="3213100" cy="2411413"/>
          </a:xfrm>
          <a:prstGeom prst="rect">
            <a:avLst/>
          </a:prstGeom>
          <a:noFill/>
          <a:ln w="12700">
            <a:solidFill>
              <a:schemeClr val="tx1"/>
            </a:solidFill>
            <a:miter lim="800000"/>
            <a:headEnd/>
            <a:tailEnd/>
          </a:ln>
        </p:spPr>
      </p:sp>
      <p:sp>
        <p:nvSpPr>
          <p:cNvPr id="2051" name="Rectangle 3"/>
          <p:cNvSpPr>
            <a:spLocks noGrp="1" noChangeArrowheads="1"/>
          </p:cNvSpPr>
          <p:nvPr>
            <p:ph type="body" sz="quarter" idx="3"/>
          </p:nvPr>
        </p:nvSpPr>
        <p:spPr bwMode="auto">
          <a:xfrm>
            <a:off x="1333871" y="3271049"/>
            <a:ext cx="7335103" cy="2898130"/>
          </a:xfrm>
          <a:prstGeom prst="rect">
            <a:avLst/>
          </a:prstGeom>
          <a:noFill/>
          <a:ln w="12700">
            <a:noFill/>
            <a:miter lim="800000"/>
            <a:headEnd/>
            <a:tailEnd/>
          </a:ln>
          <a:effectLst/>
        </p:spPr>
        <p:txBody>
          <a:bodyPr vert="horz" wrap="square" lIns="91338" tIns="44867" rIns="91338" bIns="44867" numCol="1" anchor="t" anchorCtr="0" compatLnSpc="1">
            <a:prstTxWarp prst="textNoShape">
              <a:avLst/>
            </a:prstTxWarp>
          </a:bodyPr>
          <a:lstStyle/>
          <a:p>
            <a:pPr lvl="0"/>
            <a:r>
              <a:rPr lang="it-IT" noProof="0" smtClean="0"/>
              <a:t>Fare clic per modificare gli stili delle note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Tree>
    <p:extLst>
      <p:ext uri="{BB962C8B-B14F-4D97-AF65-F5344CB8AC3E}">
        <p14:creationId xmlns:p14="http://schemas.microsoft.com/office/powerpoint/2010/main" val="6269013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2467" name="Segnaposto note 2"/>
          <p:cNvSpPr>
            <a:spLocks noGrp="1"/>
          </p:cNvSpPr>
          <p:nvPr>
            <p:ph type="body" idx="1"/>
          </p:nvPr>
        </p:nvSpPr>
        <p:spPr bwMode="auto">
          <a:noFill/>
        </p:spPr>
        <p:txBody>
          <a:bodyPr wrap="square" numCol="1" anchor="t" anchorCtr="0" compatLnSpc="1">
            <a:prstTxWarp prst="textNoShape">
              <a:avLst/>
            </a:prstTxWarp>
          </a:bodyPr>
          <a:lstStyle/>
          <a:p>
            <a:endParaRPr lang="it-IT" altLang="it-IT" dirty="0" smtClean="0"/>
          </a:p>
          <a:p>
            <a:r>
              <a:rPr lang="it-IT" altLang="it-IT" b="1" dirty="0" smtClean="0"/>
              <a:t>Nell’Unione europea a 28 una persona su 4 è colpita da almeno una di queste tre condizioni: </a:t>
            </a:r>
          </a:p>
          <a:p>
            <a:r>
              <a:rPr lang="it-IT" altLang="it-IT" dirty="0" smtClean="0"/>
              <a:t>1.rischio di povertà monetaria (reddito inferiore al 60% del reddito mediano equivalente); </a:t>
            </a:r>
          </a:p>
          <a:p>
            <a:r>
              <a:rPr lang="it-IT" altLang="it-IT" dirty="0" smtClean="0"/>
              <a:t>2.situazione di forte privazione materiale</a:t>
            </a:r>
            <a:r>
              <a:rPr lang="it-IT" altLang="it-IT" baseline="0" dirty="0" smtClean="0"/>
              <a:t> (avere arretrati nel pagamento dell’affitto, non poter riscaldare adeguatamente la propria casa, ecc.) </a:t>
            </a:r>
            <a:endParaRPr lang="it-IT" altLang="it-IT" dirty="0" smtClean="0"/>
          </a:p>
          <a:p>
            <a:r>
              <a:rPr lang="it-IT" altLang="it-IT" dirty="0" smtClean="0"/>
              <a:t>3. Bassa intensità di lavoro  (componenti in età da lavoro lavorato meno di 3 mesi all’anno)</a:t>
            </a:r>
          </a:p>
          <a:p>
            <a:r>
              <a:rPr lang="it-IT" altLang="it-IT" dirty="0" smtClean="0"/>
              <a:t> </a:t>
            </a:r>
          </a:p>
          <a:p>
            <a:endParaRPr lang="it-IT" altLang="it-IT" dirty="0" smtClean="0"/>
          </a:p>
          <a:p>
            <a:r>
              <a:rPr lang="it-IT" altLang="it-IT" u="sng" dirty="0" smtClean="0"/>
              <a:t>Platone nel De </a:t>
            </a:r>
            <a:r>
              <a:rPr lang="it-IT" altLang="it-IT" u="sng" dirty="0" err="1" smtClean="0"/>
              <a:t>Republica</a:t>
            </a:r>
            <a:r>
              <a:rPr lang="it-IT" altLang="it-IT" u="sng" dirty="0" smtClean="0"/>
              <a:t> diceva che la forbice tra il più ricco ed il più povero di una società la proporzione dei redditi o della ricchezza dovrebbe essere di 4 a 1 </a:t>
            </a:r>
            <a:r>
              <a:rPr lang="it-IT" altLang="it-IT" dirty="0" smtClean="0"/>
              <a:t>-&gt; SIAMO DECISAMENTE </a:t>
            </a:r>
            <a:r>
              <a:rPr lang="it-IT" altLang="it-IT" dirty="0" err="1" smtClean="0"/>
              <a:t>OLTRE…</a:t>
            </a:r>
            <a:endParaRPr lang="it-IT" altLang="it-IT" dirty="0" smtClean="0"/>
          </a:p>
          <a:p>
            <a:endParaRPr lang="it-IT" altLang="it-IT" dirty="0" smtClean="0"/>
          </a:p>
          <a:p>
            <a:endParaRPr lang="it-IT" altLang="it-IT" dirty="0" smtClean="0"/>
          </a:p>
          <a:p>
            <a:pPr eaLnBrk="1" hangingPunct="1">
              <a:spcBef>
                <a:spcPct val="0"/>
              </a:spcBef>
            </a:pPr>
            <a:r>
              <a:rPr lang="it-IT" altLang="it-IT" sz="1400" b="1" dirty="0"/>
              <a:t>Secondo l’OCSE in Italia il 10% più ricco della popolazione guadagnerebbe ben 10 volte di più del 10% più povero </a:t>
            </a:r>
          </a:p>
          <a:p>
            <a:pPr eaLnBrk="1" hangingPunct="1">
              <a:spcBef>
                <a:spcPct val="0"/>
              </a:spcBef>
            </a:pPr>
            <a:r>
              <a:rPr lang="it-IT" altLang="it-IT" dirty="0" smtClean="0"/>
              <a:t>-&gt; FORTE DIVARICAZIONE</a:t>
            </a:r>
          </a:p>
          <a:p>
            <a:pPr eaLnBrk="1" hangingPunct="1">
              <a:spcBef>
                <a:spcPct val="0"/>
              </a:spcBef>
            </a:pPr>
            <a:endParaRPr lang="it-IT" altLang="it-IT" dirty="0" smtClean="0"/>
          </a:p>
        </p:txBody>
      </p:sp>
      <p:sp>
        <p:nvSpPr>
          <p:cNvPr id="70660" name="Segnaposto numero diapositiva 3"/>
          <p:cNvSpPr>
            <a:spLocks noGrp="1"/>
          </p:cNvSpPr>
          <p:nvPr>
            <p:ph type="sldNum" sz="quarter" idx="5"/>
          </p:nvPr>
        </p:nvSpPr>
        <p:spPr>
          <a:extLst/>
        </p:spPr>
        <p:txBody>
          <a:bodyPr lIns="92300" tIns="46150" rIns="92300" bIns="46150"/>
          <a:lstStyle>
            <a:lvl1pPr>
              <a:defRPr sz="4000">
                <a:solidFill>
                  <a:schemeClr val="accent1"/>
                </a:solidFill>
                <a:latin typeface="Arial" charset="0"/>
              </a:defRPr>
            </a:lvl1pPr>
            <a:lvl2pPr marL="749835" indent="-288398">
              <a:defRPr sz="4000">
                <a:solidFill>
                  <a:schemeClr val="accent1"/>
                </a:solidFill>
                <a:latin typeface="Arial" charset="0"/>
              </a:defRPr>
            </a:lvl2pPr>
            <a:lvl3pPr marL="1153592" indent="-230718">
              <a:defRPr sz="4000">
                <a:solidFill>
                  <a:schemeClr val="accent1"/>
                </a:solidFill>
                <a:latin typeface="Arial" charset="0"/>
              </a:defRPr>
            </a:lvl3pPr>
            <a:lvl4pPr marL="1615028" indent="-230718">
              <a:defRPr sz="4000">
                <a:solidFill>
                  <a:schemeClr val="accent1"/>
                </a:solidFill>
                <a:latin typeface="Arial" charset="0"/>
              </a:defRPr>
            </a:lvl4pPr>
            <a:lvl5pPr marL="2076465" indent="-230718">
              <a:defRPr sz="4000">
                <a:solidFill>
                  <a:schemeClr val="accent1"/>
                </a:solidFill>
                <a:latin typeface="Arial" charset="0"/>
              </a:defRPr>
            </a:lvl5pPr>
            <a:lvl6pPr marL="2537902" indent="-230718" algn="ctr" eaLnBrk="0" fontAlgn="base" hangingPunct="0">
              <a:spcBef>
                <a:spcPct val="0"/>
              </a:spcBef>
              <a:spcAft>
                <a:spcPct val="0"/>
              </a:spcAft>
              <a:defRPr sz="4000">
                <a:solidFill>
                  <a:schemeClr val="accent1"/>
                </a:solidFill>
                <a:latin typeface="Arial" charset="0"/>
              </a:defRPr>
            </a:lvl6pPr>
            <a:lvl7pPr marL="2999338" indent="-230718" algn="ctr" eaLnBrk="0" fontAlgn="base" hangingPunct="0">
              <a:spcBef>
                <a:spcPct val="0"/>
              </a:spcBef>
              <a:spcAft>
                <a:spcPct val="0"/>
              </a:spcAft>
              <a:defRPr sz="4000">
                <a:solidFill>
                  <a:schemeClr val="accent1"/>
                </a:solidFill>
                <a:latin typeface="Arial" charset="0"/>
              </a:defRPr>
            </a:lvl7pPr>
            <a:lvl8pPr marL="3460775" indent="-230718" algn="ctr" eaLnBrk="0" fontAlgn="base" hangingPunct="0">
              <a:spcBef>
                <a:spcPct val="0"/>
              </a:spcBef>
              <a:spcAft>
                <a:spcPct val="0"/>
              </a:spcAft>
              <a:defRPr sz="4000">
                <a:solidFill>
                  <a:schemeClr val="accent1"/>
                </a:solidFill>
                <a:latin typeface="Arial" charset="0"/>
              </a:defRPr>
            </a:lvl8pPr>
            <a:lvl9pPr marL="3922211" indent="-230718" algn="ctr" eaLnBrk="0" fontAlgn="base" hangingPunct="0">
              <a:spcBef>
                <a:spcPct val="0"/>
              </a:spcBef>
              <a:spcAft>
                <a:spcPct val="0"/>
              </a:spcAft>
              <a:defRPr sz="4000">
                <a:solidFill>
                  <a:schemeClr val="accent1"/>
                </a:solidFill>
                <a:latin typeface="Arial" charset="0"/>
              </a:defRPr>
            </a:lvl9pPr>
          </a:lstStyle>
          <a:p>
            <a:pPr>
              <a:defRPr/>
            </a:pPr>
            <a:fld id="{BB5C63BE-A481-489D-964A-4D39B3B06346}" type="slidenum">
              <a:rPr lang="it-IT" altLang="it-IT" sz="1200">
                <a:solidFill>
                  <a:schemeClr val="tx1"/>
                </a:solidFill>
                <a:latin typeface="Times New Roman" pitchFamily="18" charset="0"/>
              </a:rPr>
              <a:pPr>
                <a:defRPr/>
              </a:pPr>
              <a:t>7</a:t>
            </a:fld>
            <a:endParaRPr lang="it-IT" altLang="it-IT" sz="1200" dirty="0">
              <a:solidFill>
                <a:schemeClr val="tx1"/>
              </a:solidFill>
              <a:latin typeface="Times New Roman" pitchFamily="18" charset="0"/>
            </a:endParaRPr>
          </a:p>
        </p:txBody>
      </p:sp>
    </p:spTree>
    <p:extLst>
      <p:ext uri="{BB962C8B-B14F-4D97-AF65-F5344CB8AC3E}">
        <p14:creationId xmlns:p14="http://schemas.microsoft.com/office/powerpoint/2010/main" val="4276312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3812815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In Italia il 20% più povero delle famiglie riceve solo il 35% circa della spesa</a:t>
            </a:r>
            <a:r>
              <a:rPr lang="it-IT" baseline="0" dirty="0" smtClean="0"/>
              <a:t> per trasferimenti monetari, molto meno rispetto agli altri principali paesi europei. Le famiglie benestanti, invece, ricevono una quota della spesa totale per trasferimenti superiore a quella ricevuta dalle famiglie benestanti degli altri paesi. </a:t>
            </a:r>
          </a:p>
          <a:p>
            <a:r>
              <a:rPr lang="it-IT" baseline="0" dirty="0" smtClean="0"/>
              <a:t>Si noti che questa figura tra i trasferimenti non contiene le integrazioni al minimo delle pensioni, che non sono presenti isolatamente nel dataset </a:t>
            </a:r>
            <a:r>
              <a:rPr lang="it-IT" baseline="0" dirty="0" err="1" smtClean="0"/>
              <a:t>eu-silc</a:t>
            </a:r>
            <a:r>
              <a:rPr lang="it-IT" baseline="0" dirty="0" smtClean="0"/>
              <a:t>, e che sappiamo essere distribuite in modo poco progressivo. Quindi in realtà la differenza tra </a:t>
            </a:r>
            <a:r>
              <a:rPr lang="it-IT" baseline="0" dirty="0" err="1" smtClean="0"/>
              <a:t>italia</a:t>
            </a:r>
            <a:r>
              <a:rPr lang="it-IT" baseline="0" dirty="0" smtClean="0"/>
              <a:t> ed altri paesi è anche superiore a quanto questo grafico mostra. </a:t>
            </a:r>
          </a:p>
          <a:p>
            <a:r>
              <a:rPr lang="it-IT" dirty="0" smtClean="0"/>
              <a:t>Infine, </a:t>
            </a:r>
            <a:r>
              <a:rPr lang="it-IT" baseline="0" dirty="0" smtClean="0"/>
              <a:t>la cattiva selettività del nostro sistema di trasferimenti monetari rimane anche dopo molti anni dalla introduzione dell’Isee, che avrebbe appunto dovuto migliorarla. Il fatto che ancora sia scadente dipende anche dalla mancata applicazione dell’</a:t>
            </a:r>
            <a:r>
              <a:rPr lang="it-IT" baseline="0" dirty="0" err="1" smtClean="0"/>
              <a:t>isee</a:t>
            </a:r>
            <a:r>
              <a:rPr lang="it-IT" baseline="0" dirty="0" smtClean="0"/>
              <a:t> a molti trasferimenti, ad esempio le pensioni sociali, gli </a:t>
            </a:r>
            <a:r>
              <a:rPr lang="it-IT" baseline="0" dirty="0" err="1" smtClean="0"/>
              <a:t>anf</a:t>
            </a:r>
            <a:r>
              <a:rPr lang="it-IT" baseline="0" dirty="0" smtClean="0"/>
              <a:t>, le detrazioni per familiari…</a:t>
            </a:r>
            <a:endParaRPr lang="it-IT" dirty="0"/>
          </a:p>
        </p:txBody>
      </p:sp>
      <p:sp>
        <p:nvSpPr>
          <p:cNvPr id="4" name="Segnaposto numero diapositiva 3"/>
          <p:cNvSpPr>
            <a:spLocks noGrp="1"/>
          </p:cNvSpPr>
          <p:nvPr>
            <p:ph type="sldNum" sz="quarter" idx="10"/>
          </p:nvPr>
        </p:nvSpPr>
        <p:spPr>
          <a:xfrm>
            <a:off x="5736097" y="6622717"/>
            <a:ext cx="4388215" cy="348627"/>
          </a:xfrm>
          <a:prstGeom prst="rect">
            <a:avLst/>
          </a:prstGeom>
        </p:spPr>
        <p:txBody>
          <a:bodyPr lIns="92300" tIns="46150" rIns="92300" bIns="46150"/>
          <a:lstStyle/>
          <a:p>
            <a:fld id="{3B458410-FF1C-4E3E-935F-4C38628E6ACF}" type="slidenum">
              <a:rPr lang="it-IT" smtClean="0">
                <a:solidFill>
                  <a:prstClr val="black"/>
                </a:solidFill>
              </a:rPr>
              <a:pPr/>
              <a:t>24</a:t>
            </a:fld>
            <a:endParaRPr lang="it-IT">
              <a:solidFill>
                <a:prstClr val="black"/>
              </a:solidFill>
            </a:endParaRPr>
          </a:p>
        </p:txBody>
      </p:sp>
    </p:spTree>
    <p:extLst>
      <p:ext uri="{BB962C8B-B14F-4D97-AF65-F5344CB8AC3E}">
        <p14:creationId xmlns:p14="http://schemas.microsoft.com/office/powerpoint/2010/main" val="2172122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Territori in 4 Regioni. Comuni di Torino, Parma e ambiti territoriali di Merate, </a:t>
            </a:r>
            <a:r>
              <a:rPr lang="it-IT" dirty="0" err="1" smtClean="0"/>
              <a:t>Garbagnate</a:t>
            </a:r>
            <a:r>
              <a:rPr lang="it-IT" dirty="0" smtClean="0"/>
              <a:t>, Crema, Cuneo, La Spezia </a:t>
            </a:r>
            <a:endParaRPr lang="it-IT" dirty="0"/>
          </a:p>
        </p:txBody>
      </p:sp>
      <p:sp>
        <p:nvSpPr>
          <p:cNvPr id="4" name="Segnaposto numero diapositiva 3"/>
          <p:cNvSpPr>
            <a:spLocks noGrp="1"/>
          </p:cNvSpPr>
          <p:nvPr>
            <p:ph type="sldNum" sz="quarter" idx="10"/>
          </p:nvPr>
        </p:nvSpPr>
        <p:spPr>
          <a:xfrm>
            <a:off x="5736097" y="6622717"/>
            <a:ext cx="4388215" cy="348627"/>
          </a:xfrm>
          <a:prstGeom prst="rect">
            <a:avLst/>
          </a:prstGeom>
        </p:spPr>
        <p:txBody>
          <a:bodyPr lIns="92300" tIns="46150" rIns="92300" bIns="46150"/>
          <a:lstStyle/>
          <a:p>
            <a:fld id="{3B458410-FF1C-4E3E-935F-4C38628E6ACF}" type="slidenum">
              <a:rPr lang="it-IT" smtClean="0"/>
              <a:pPr/>
              <a:t>36</a:t>
            </a:fld>
            <a:endParaRPr lang="it-IT"/>
          </a:p>
        </p:txBody>
      </p:sp>
    </p:spTree>
    <p:extLst>
      <p:ext uri="{BB962C8B-B14F-4D97-AF65-F5344CB8AC3E}">
        <p14:creationId xmlns:p14="http://schemas.microsoft.com/office/powerpoint/2010/main" val="3662336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8"/>
          <p:cNvSpPr>
            <a:spLocks noGrp="1" noChangeArrowheads="1"/>
          </p:cNvSpPr>
          <p:nvPr>
            <p:ph type="sldNum" sz="quarter" idx="10"/>
          </p:nvPr>
        </p:nvSpPr>
        <p:spPr>
          <a:ln/>
        </p:spPr>
        <p:txBody>
          <a:bodyPr/>
          <a:lstStyle>
            <a:lvl1pPr>
              <a:defRPr/>
            </a:lvl1pPr>
          </a:lstStyle>
          <a:p>
            <a:pPr>
              <a:defRPr/>
            </a:pPr>
            <a:endParaRPr lang="it-IT"/>
          </a:p>
          <a:p>
            <a:pPr>
              <a:defRPr/>
            </a:pPr>
            <a:fld id="{7B131C17-7829-4B5A-B560-890943AEC585}"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8"/>
          <p:cNvSpPr>
            <a:spLocks noGrp="1" noChangeArrowheads="1"/>
          </p:cNvSpPr>
          <p:nvPr>
            <p:ph type="sldNum" sz="quarter" idx="10"/>
          </p:nvPr>
        </p:nvSpPr>
        <p:spPr>
          <a:ln/>
        </p:spPr>
        <p:txBody>
          <a:bodyPr/>
          <a:lstStyle>
            <a:lvl1pPr>
              <a:defRPr/>
            </a:lvl1pPr>
          </a:lstStyle>
          <a:p>
            <a:pPr>
              <a:defRPr/>
            </a:pPr>
            <a:endParaRPr lang="it-IT"/>
          </a:p>
          <a:p>
            <a:pPr>
              <a:defRPr/>
            </a:pPr>
            <a:fld id="{1C882BB0-34E8-4AA0-872F-E402E170CC4B}"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sldNum" sz="quarter" idx="10"/>
          </p:nvPr>
        </p:nvSpPr>
        <p:spPr>
          <a:ln/>
        </p:spPr>
        <p:txBody>
          <a:bodyPr/>
          <a:lstStyle>
            <a:lvl1pPr>
              <a:defRPr/>
            </a:lvl1pPr>
          </a:lstStyle>
          <a:p>
            <a:pPr>
              <a:defRPr/>
            </a:pPr>
            <a:endParaRPr lang="it-IT"/>
          </a:p>
          <a:p>
            <a:pPr>
              <a:defRPr/>
            </a:pPr>
            <a:fld id="{2464E06E-BC5D-4C3B-BDAF-FA51CCA5158E}"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sldNum" sz="quarter" idx="10"/>
          </p:nvPr>
        </p:nvSpPr>
        <p:spPr>
          <a:ln/>
        </p:spPr>
        <p:txBody>
          <a:bodyPr/>
          <a:lstStyle>
            <a:lvl1pPr>
              <a:defRPr/>
            </a:lvl1pPr>
          </a:lstStyle>
          <a:p>
            <a:pPr>
              <a:defRPr/>
            </a:pPr>
            <a:endParaRPr lang="it-IT"/>
          </a:p>
          <a:p>
            <a:pPr>
              <a:defRPr/>
            </a:pPr>
            <a:fld id="{3C07EBF0-1380-41E8-8E98-D81B64338773}" type="slidenum">
              <a:rPr lang="it-IT"/>
              <a:pPr>
                <a:defRPr/>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1_Vuota">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endParaRPr lang="it-IT"/>
          </a:p>
          <a:p>
            <a:pPr>
              <a:defRPr/>
            </a:pPr>
            <a:fld id="{E8FBFBE7-8F74-4452-BE20-5AB65883A44F}" type="slidenum">
              <a:rPr lang="it-IT"/>
              <a:pPr>
                <a:defRPr/>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685800" y="1981200"/>
            <a:ext cx="7772400" cy="41148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8"/>
          <p:cNvSpPr>
            <a:spLocks noGrp="1" noChangeArrowheads="1"/>
          </p:cNvSpPr>
          <p:nvPr>
            <p:ph type="sldNum" sz="quarter" idx="10"/>
          </p:nvPr>
        </p:nvSpPr>
        <p:spPr>
          <a:ln/>
        </p:spPr>
        <p:txBody>
          <a:bodyPr/>
          <a:lstStyle>
            <a:lvl1pPr>
              <a:defRPr/>
            </a:lvl1pPr>
          </a:lstStyle>
          <a:p>
            <a:pPr>
              <a:defRPr/>
            </a:pPr>
            <a:endParaRPr lang="it-IT"/>
          </a:p>
          <a:p>
            <a:pPr>
              <a:defRPr/>
            </a:pPr>
            <a:fld id="{BFD7DF2D-24D8-42EA-B8FB-D9E20CA03A6A}" type="slidenum">
              <a:rPr lang="it-IT"/>
              <a:pPr>
                <a:defRPr/>
              </a:pPr>
              <a:t>‹N›</a:t>
            </a:fld>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olo 1"/>
          <p:cNvSpPr>
            <a:spLocks noGrp="1"/>
          </p:cNvSpPr>
          <p:nvPr>
            <p:ph type="title"/>
          </p:nvPr>
        </p:nvSpPr>
        <p:spPr>
          <a:xfrm>
            <a:off x="755576" y="3212976"/>
            <a:ext cx="7772400" cy="1362075"/>
          </a:xfrm>
        </p:spPr>
        <p:txBody>
          <a:bodyPr anchor="t"/>
          <a:lstStyle>
            <a:lvl1pPr algn="l">
              <a:defRPr sz="4000" b="1" cap="all"/>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755576" y="4581128"/>
            <a:ext cx="7772400" cy="1500187"/>
          </a:xfrm>
        </p:spPr>
        <p:txBody>
          <a:bodyPr anchor="b"/>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b="1"/>
            </a:lvl1pPr>
          </a:lstStyle>
          <a:p>
            <a:r>
              <a:rPr lang="it-IT" dirty="0" smtClean="0">
                <a:solidFill>
                  <a:prstClr val="black"/>
                </a:solidFill>
              </a:rPr>
              <a:t>Milano, 8 aprile 2016</a:t>
            </a:r>
            <a:endParaRPr lang="en-US" sz="800" dirty="0" smtClean="0">
              <a:solidFill>
                <a:prstClr val="black"/>
              </a:solidFill>
            </a:endParaRPr>
          </a:p>
        </p:txBody>
      </p:sp>
      <p:sp>
        <p:nvSpPr>
          <p:cNvPr id="5" name="Segnaposto piè di pagina 4"/>
          <p:cNvSpPr>
            <a:spLocks noGrp="1"/>
          </p:cNvSpPr>
          <p:nvPr>
            <p:ph type="ftr" sz="quarter" idx="11"/>
          </p:nvPr>
        </p:nvSpPr>
        <p:spPr/>
        <p:txBody>
          <a:bodyPr/>
          <a:lstStyle/>
          <a:p>
            <a:endParaRPr lang="en-US" dirty="0">
              <a:solidFill>
                <a:prstClr val="black">
                  <a:tint val="75000"/>
                </a:prstClr>
              </a:solidFill>
            </a:endParaRPr>
          </a:p>
        </p:txBody>
      </p:sp>
      <p:sp>
        <p:nvSpPr>
          <p:cNvPr id="6" name="Segnaposto numero diapositiva 5"/>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dirty="0">
              <a:solidFill>
                <a:prstClr val="black">
                  <a:tint val="75000"/>
                </a:prstClr>
              </a:solidFill>
            </a:endParaRPr>
          </a:p>
        </p:txBody>
      </p:sp>
      <p:sp>
        <p:nvSpPr>
          <p:cNvPr id="7" name="CasellaDiTesto 6"/>
          <p:cNvSpPr txBox="1"/>
          <p:nvPr userDrawn="1"/>
        </p:nvSpPr>
        <p:spPr>
          <a:xfrm>
            <a:off x="4572000" y="1772816"/>
            <a:ext cx="4176464" cy="1384995"/>
          </a:xfrm>
          <a:prstGeom prst="rect">
            <a:avLst/>
          </a:prstGeom>
          <a:noFill/>
        </p:spPr>
        <p:txBody>
          <a:bodyPr wrap="square" rtlCol="0">
            <a:spAutoFit/>
          </a:bodyPr>
          <a:lstStyle/>
          <a:p>
            <a:pPr algn="ctr" eaLnBrk="1" fontAlgn="auto" hangingPunct="1">
              <a:spcBef>
                <a:spcPts val="0"/>
              </a:spcBef>
              <a:spcAft>
                <a:spcPts val="0"/>
              </a:spcAft>
            </a:pPr>
            <a:r>
              <a:rPr lang="it-IT" sz="1800" b="1" i="1" dirty="0" smtClean="0">
                <a:solidFill>
                  <a:prstClr val="black"/>
                </a:solidFill>
                <a:latin typeface="Cambria" pitchFamily="18" charset="0"/>
              </a:rPr>
              <a:t>Terzo incontro nazionale per </a:t>
            </a:r>
            <a:br>
              <a:rPr lang="it-IT" sz="1800" b="1" i="1" dirty="0" smtClean="0">
                <a:solidFill>
                  <a:prstClr val="black"/>
                </a:solidFill>
                <a:latin typeface="Cambria" pitchFamily="18" charset="0"/>
              </a:rPr>
            </a:br>
            <a:r>
              <a:rPr lang="it-IT" sz="1800" b="1" i="1" dirty="0" smtClean="0">
                <a:solidFill>
                  <a:prstClr val="black"/>
                </a:solidFill>
                <a:latin typeface="Cambria" pitchFamily="18" charset="0"/>
              </a:rPr>
              <a:t>una riforma del welfare sociale</a:t>
            </a:r>
          </a:p>
          <a:p>
            <a:pPr algn="ctr" eaLnBrk="1" fontAlgn="auto" hangingPunct="1">
              <a:spcBef>
                <a:spcPts val="0"/>
              </a:spcBef>
              <a:spcAft>
                <a:spcPts val="0"/>
              </a:spcAft>
            </a:pPr>
            <a:endParaRPr lang="it-IT" sz="1200" b="1" i="1" dirty="0" smtClean="0">
              <a:solidFill>
                <a:prstClr val="black"/>
              </a:solidFill>
              <a:latin typeface="Cambria" pitchFamily="18" charset="0"/>
            </a:endParaRPr>
          </a:p>
          <a:p>
            <a:pPr algn="ctr" eaLnBrk="1" fontAlgn="auto" hangingPunct="1">
              <a:spcBef>
                <a:spcPts val="0"/>
              </a:spcBef>
              <a:spcAft>
                <a:spcPts val="0"/>
              </a:spcAft>
              <a:defRPr/>
            </a:pPr>
            <a:r>
              <a:rPr lang="it-IT" sz="1800" b="1" cap="all" dirty="0" smtClean="0">
                <a:solidFill>
                  <a:prstClr val="black"/>
                </a:solidFill>
                <a:latin typeface="Cambria" pitchFamily="18" charset="0"/>
              </a:rPr>
              <a:t>Ridefinire le politiche sociali </a:t>
            </a:r>
            <a:br>
              <a:rPr lang="it-IT" sz="1800" b="1" cap="all" dirty="0" smtClean="0">
                <a:solidFill>
                  <a:prstClr val="black"/>
                </a:solidFill>
                <a:latin typeface="Cambria" pitchFamily="18" charset="0"/>
              </a:rPr>
            </a:br>
            <a:r>
              <a:rPr lang="it-IT" sz="1800" b="1" cap="all" dirty="0" smtClean="0">
                <a:solidFill>
                  <a:prstClr val="black"/>
                </a:solidFill>
                <a:latin typeface="Cambria" pitchFamily="18" charset="0"/>
              </a:rPr>
              <a:t>su criteri di equità ed efficacia</a:t>
            </a:r>
            <a:endParaRPr lang="it-IT" sz="1800" b="1" i="1" cap="all" dirty="0" smtClean="0">
              <a:solidFill>
                <a:prstClr val="black"/>
              </a:solidFill>
              <a:latin typeface="Cambria" pitchFamily="18" charset="0"/>
            </a:endParaRPr>
          </a:p>
        </p:txBody>
      </p:sp>
    </p:spTree>
    <p:extLst>
      <p:ext uri="{BB962C8B-B14F-4D97-AF65-F5344CB8AC3E}">
        <p14:creationId xmlns:p14="http://schemas.microsoft.com/office/powerpoint/2010/main" val="35617421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it-IT" smtClean="0">
                <a:solidFill>
                  <a:prstClr val="black"/>
                </a:solidFill>
              </a:rPr>
              <a:t>Milano, 8 aprile 2016</a:t>
            </a:r>
            <a:endParaRPr lang="en-US" sz="800" dirty="0" smtClean="0">
              <a:solidFill>
                <a:prstClr val="black"/>
              </a:solidFill>
            </a:endParaRPr>
          </a:p>
        </p:txBody>
      </p:sp>
      <p:sp>
        <p:nvSpPr>
          <p:cNvPr id="5" name="Segnaposto piè di pagina 4"/>
          <p:cNvSpPr>
            <a:spLocks noGrp="1"/>
          </p:cNvSpPr>
          <p:nvPr>
            <p:ph type="ftr" sz="quarter" idx="11"/>
          </p:nvPr>
        </p:nvSpPr>
        <p:spPr/>
        <p:txBody>
          <a:bodyPr/>
          <a:lstStyle/>
          <a:p>
            <a:endParaRPr lang="en-US">
              <a:solidFill>
                <a:srgbClr val="1F497D">
                  <a:tint val="20000"/>
                </a:srgbClr>
              </a:solidFill>
            </a:endParaRPr>
          </a:p>
        </p:txBody>
      </p:sp>
      <p:sp>
        <p:nvSpPr>
          <p:cNvPr id="6" name="Segnaposto numero diapositiva 5"/>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dirty="0">
              <a:solidFill>
                <a:srgbClr val="FFFFFF"/>
              </a:solidFill>
            </a:endParaRPr>
          </a:p>
        </p:txBody>
      </p:sp>
    </p:spTree>
    <p:extLst>
      <p:ext uri="{BB962C8B-B14F-4D97-AF65-F5344CB8AC3E}">
        <p14:creationId xmlns:p14="http://schemas.microsoft.com/office/powerpoint/2010/main" val="39674872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it-IT" smtClean="0">
                <a:solidFill>
                  <a:prstClr val="black"/>
                </a:solidFill>
              </a:rPr>
              <a:t>Milano, 8 aprile 2016</a:t>
            </a:r>
            <a:endParaRPr lang="en-US" sz="800" dirty="0" smtClean="0">
              <a:solidFill>
                <a:prstClr val="black"/>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5125665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it-IT" smtClean="0">
                <a:solidFill>
                  <a:prstClr val="black"/>
                </a:solidFill>
              </a:rPr>
              <a:t>Milano, 8 aprile 2016</a:t>
            </a:r>
            <a:endParaRPr lang="en-US" sz="800" dirty="0" smtClean="0">
              <a:solidFill>
                <a:prstClr val="black"/>
              </a:solidFill>
            </a:endParaRPr>
          </a:p>
        </p:txBody>
      </p:sp>
      <p:sp>
        <p:nvSpPr>
          <p:cNvPr id="6" name="Segnaposto piè di pagina 5"/>
          <p:cNvSpPr>
            <a:spLocks noGrp="1"/>
          </p:cNvSpPr>
          <p:nvPr>
            <p:ph type="ftr" sz="quarter" idx="11"/>
          </p:nvPr>
        </p:nvSpPr>
        <p:spPr/>
        <p:txBody>
          <a:bodyPr/>
          <a:lstStyle/>
          <a:p>
            <a:endParaRPr lang="en-US">
              <a:solidFill>
                <a:prstClr val="black">
                  <a:tint val="75000"/>
                </a:prstClr>
              </a:solidFill>
            </a:endParaRPr>
          </a:p>
        </p:txBody>
      </p:sp>
      <p:sp>
        <p:nvSpPr>
          <p:cNvPr id="7" name="Segnaposto numero diapositiva 6"/>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19568762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it-IT" smtClean="0">
                <a:solidFill>
                  <a:prstClr val="black"/>
                </a:solidFill>
              </a:rPr>
              <a:t>Milano, 8 aprile 2016</a:t>
            </a:r>
            <a:endParaRPr lang="en-US" sz="800" dirty="0" smtClean="0">
              <a:solidFill>
                <a:prstClr val="black"/>
              </a:solidFill>
            </a:endParaRPr>
          </a:p>
        </p:txBody>
      </p:sp>
      <p:sp>
        <p:nvSpPr>
          <p:cNvPr id="8" name="Segnaposto piè di pagina 7"/>
          <p:cNvSpPr>
            <a:spLocks noGrp="1"/>
          </p:cNvSpPr>
          <p:nvPr>
            <p:ph type="ftr" sz="quarter" idx="11"/>
          </p:nvPr>
        </p:nvSpPr>
        <p:spPr/>
        <p:txBody>
          <a:bodyPr/>
          <a:lstStyle/>
          <a:p>
            <a:endParaRPr lang="en-US">
              <a:solidFill>
                <a:prstClr val="black">
                  <a:tint val="75000"/>
                </a:prstClr>
              </a:solidFill>
            </a:endParaRPr>
          </a:p>
        </p:txBody>
      </p:sp>
      <p:sp>
        <p:nvSpPr>
          <p:cNvPr id="9" name="Segnaposto numero diapositiva 8"/>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3765868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lvl1pPr>
              <a:defRPr>
                <a:latin typeface="+mj-lt"/>
              </a:defRPr>
            </a:lvl1p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atin typeface="Arial" pitchFamily="34" charset="0"/>
                <a:cs typeface="Arial"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dirty="0" smtClean="0"/>
              <a:t>Fare clic per modificare lo stile del sottotitolo dello schema</a:t>
            </a:r>
            <a:endParaRPr lang="it-IT" dirty="0"/>
          </a:p>
        </p:txBody>
      </p:sp>
      <p:sp>
        <p:nvSpPr>
          <p:cNvPr id="4" name="Rectangle 8"/>
          <p:cNvSpPr>
            <a:spLocks noGrp="1" noChangeArrowheads="1"/>
          </p:cNvSpPr>
          <p:nvPr>
            <p:ph type="sldNum" sz="quarter" idx="10"/>
          </p:nvPr>
        </p:nvSpPr>
        <p:spPr/>
        <p:txBody>
          <a:bodyPr/>
          <a:lstStyle>
            <a:lvl1pPr>
              <a:defRPr baseline="0">
                <a:latin typeface="+mj-lt"/>
              </a:defRPr>
            </a:lvl1pPr>
          </a:lstStyle>
          <a:p>
            <a:pPr>
              <a:defRPr/>
            </a:pPr>
            <a:endParaRPr lang="it-IT"/>
          </a:p>
          <a:p>
            <a:pPr>
              <a:defRPr/>
            </a:pPr>
            <a:fld id="{F52B9BE4-83E2-4424-8CA0-63E2AF3AA38D}" type="slidenum">
              <a:rPr lang="it-IT"/>
              <a:pPr>
                <a:defRPr/>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r>
              <a:rPr lang="it-IT" smtClean="0">
                <a:solidFill>
                  <a:prstClr val="black"/>
                </a:solidFill>
              </a:rPr>
              <a:t>Milano, 8 aprile 2016</a:t>
            </a:r>
            <a:endParaRPr lang="en-US">
              <a:solidFill>
                <a:prstClr val="black"/>
              </a:solidFill>
            </a:endParaRPr>
          </a:p>
        </p:txBody>
      </p:sp>
      <p:sp>
        <p:nvSpPr>
          <p:cNvPr id="4" name="Segnaposto piè di pagina 3"/>
          <p:cNvSpPr>
            <a:spLocks noGrp="1"/>
          </p:cNvSpPr>
          <p:nvPr>
            <p:ph type="ftr" sz="quarter" idx="11"/>
          </p:nvPr>
        </p:nvSpPr>
        <p:spPr/>
        <p:txBody>
          <a:bodyPr/>
          <a:lstStyle/>
          <a:p>
            <a:endParaRPr lang="en-US">
              <a:solidFill>
                <a:prstClr val="black">
                  <a:tint val="75000"/>
                </a:prstClr>
              </a:solidFill>
            </a:endParaRPr>
          </a:p>
        </p:txBody>
      </p:sp>
      <p:sp>
        <p:nvSpPr>
          <p:cNvPr id="5" name="Segnaposto numero diapositiva 4"/>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27817380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r>
              <a:rPr lang="it-IT" smtClean="0">
                <a:solidFill>
                  <a:prstClr val="black"/>
                </a:solidFill>
              </a:rPr>
              <a:t>Milano, 8 aprile 2016</a:t>
            </a:r>
            <a:endParaRPr lang="en-US">
              <a:solidFill>
                <a:prstClr val="black"/>
              </a:solidFill>
            </a:endParaRPr>
          </a:p>
        </p:txBody>
      </p:sp>
      <p:sp>
        <p:nvSpPr>
          <p:cNvPr id="3" name="Segnaposto piè di pagina 2"/>
          <p:cNvSpPr>
            <a:spLocks noGrp="1"/>
          </p:cNvSpPr>
          <p:nvPr>
            <p:ph type="ftr" sz="quarter" idx="11"/>
          </p:nvPr>
        </p:nvSpPr>
        <p:spPr/>
        <p:txBody>
          <a:bodyPr/>
          <a:lstStyle/>
          <a:p>
            <a:endParaRPr lang="en-US">
              <a:solidFill>
                <a:prstClr val="black">
                  <a:tint val="75000"/>
                </a:prstClr>
              </a:solidFill>
            </a:endParaRPr>
          </a:p>
        </p:txBody>
      </p:sp>
      <p:sp>
        <p:nvSpPr>
          <p:cNvPr id="4" name="Segnaposto numero diapositiva 3"/>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6462728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r>
              <a:rPr lang="it-IT" smtClean="0">
                <a:solidFill>
                  <a:prstClr val="black"/>
                </a:solidFill>
              </a:rPr>
              <a:t>Milano, 8 aprile 2016</a:t>
            </a:r>
            <a:endParaRPr lang="en-US">
              <a:solidFill>
                <a:prstClr val="black"/>
              </a:solidFill>
            </a:endParaRPr>
          </a:p>
        </p:txBody>
      </p:sp>
      <p:sp>
        <p:nvSpPr>
          <p:cNvPr id="6" name="Segnaposto piè di pagina 5"/>
          <p:cNvSpPr>
            <a:spLocks noGrp="1"/>
          </p:cNvSpPr>
          <p:nvPr>
            <p:ph type="ftr" sz="quarter" idx="11"/>
          </p:nvPr>
        </p:nvSpPr>
        <p:spPr/>
        <p:txBody>
          <a:bodyPr/>
          <a:lstStyle/>
          <a:p>
            <a:endParaRPr lang="en-US">
              <a:solidFill>
                <a:prstClr val="black">
                  <a:tint val="75000"/>
                </a:prstClr>
              </a:solidFill>
            </a:endParaRPr>
          </a:p>
        </p:txBody>
      </p:sp>
      <p:sp>
        <p:nvSpPr>
          <p:cNvPr id="7" name="Segnaposto numero diapositiva 6"/>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42187422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r>
              <a:rPr lang="it-IT" smtClean="0">
                <a:solidFill>
                  <a:prstClr val="black"/>
                </a:solidFill>
              </a:rPr>
              <a:t>Milano, 8 aprile 2016</a:t>
            </a:r>
            <a:endParaRPr lang="en-US">
              <a:solidFill>
                <a:prstClr val="black"/>
              </a:solidFill>
            </a:endParaRPr>
          </a:p>
        </p:txBody>
      </p:sp>
      <p:sp>
        <p:nvSpPr>
          <p:cNvPr id="6" name="Segnaposto piè di pagina 5"/>
          <p:cNvSpPr>
            <a:spLocks noGrp="1"/>
          </p:cNvSpPr>
          <p:nvPr>
            <p:ph type="ftr" sz="quarter" idx="11"/>
          </p:nvPr>
        </p:nvSpPr>
        <p:spPr/>
        <p:txBody>
          <a:bodyPr/>
          <a:lstStyle/>
          <a:p>
            <a:endParaRPr lang="en-US">
              <a:solidFill>
                <a:prstClr val="black"/>
              </a:solidFill>
            </a:endParaRPr>
          </a:p>
        </p:txBody>
      </p:sp>
      <p:sp>
        <p:nvSpPr>
          <p:cNvPr id="7" name="Segnaposto numero diapositiva 6"/>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solidFill>
            </a:endParaRPr>
          </a:p>
        </p:txBody>
      </p:sp>
    </p:spTree>
    <p:extLst>
      <p:ext uri="{BB962C8B-B14F-4D97-AF65-F5344CB8AC3E}">
        <p14:creationId xmlns:p14="http://schemas.microsoft.com/office/powerpoint/2010/main" val="39219789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r>
              <a:rPr lang="it-IT" smtClean="0">
                <a:solidFill>
                  <a:prstClr val="black"/>
                </a:solidFill>
              </a:rPr>
              <a:t>Milano, 8 aprile 2016</a:t>
            </a:r>
            <a:endParaRPr lang="en-US">
              <a:solidFill>
                <a:prstClr val="black"/>
              </a:solidFill>
            </a:endParaRPr>
          </a:p>
        </p:txBody>
      </p:sp>
      <p:sp>
        <p:nvSpPr>
          <p:cNvPr id="5" name="Segnaposto piè di pagina 4"/>
          <p:cNvSpPr>
            <a:spLocks noGrp="1"/>
          </p:cNvSpPr>
          <p:nvPr>
            <p:ph type="ftr" sz="quarter" idx="11"/>
          </p:nvPr>
        </p:nvSpPr>
        <p:spPr/>
        <p:txBody>
          <a:bodyPr/>
          <a:lstStyle/>
          <a:p>
            <a:endParaRPr lang="en-US">
              <a:solidFill>
                <a:prstClr val="black">
                  <a:tint val="75000"/>
                </a:prstClr>
              </a:solidFill>
            </a:endParaRPr>
          </a:p>
        </p:txBody>
      </p:sp>
      <p:sp>
        <p:nvSpPr>
          <p:cNvPr id="6" name="Segnaposto numero diapositiva 5"/>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a:solidFill>
                <a:prstClr val="black">
                  <a:tint val="75000"/>
                </a:prstClr>
              </a:solidFill>
            </a:endParaRPr>
          </a:p>
        </p:txBody>
      </p:sp>
    </p:spTree>
    <p:extLst>
      <p:ext uri="{BB962C8B-B14F-4D97-AF65-F5344CB8AC3E}">
        <p14:creationId xmlns:p14="http://schemas.microsoft.com/office/powerpoint/2010/main" val="694892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r>
              <a:rPr lang="it-IT" smtClean="0">
                <a:solidFill>
                  <a:prstClr val="black"/>
                </a:solidFill>
              </a:rPr>
              <a:t>Milano, 8 aprile 2016</a:t>
            </a:r>
            <a:endParaRPr lang="en-US" sz="1000" dirty="0">
              <a:solidFill>
                <a:prstClr val="black"/>
              </a:solidFill>
            </a:endParaRPr>
          </a:p>
        </p:txBody>
      </p:sp>
      <p:sp>
        <p:nvSpPr>
          <p:cNvPr id="5" name="Segnaposto piè di pagina 4"/>
          <p:cNvSpPr>
            <a:spLocks noGrp="1"/>
          </p:cNvSpPr>
          <p:nvPr>
            <p:ph type="ftr" sz="quarter" idx="11"/>
          </p:nvPr>
        </p:nvSpPr>
        <p:spPr/>
        <p:txBody>
          <a:bodyPr/>
          <a:lstStyle/>
          <a:p>
            <a:pPr algn="r"/>
            <a:endParaRPr lang="en-US" sz="1000" dirty="0">
              <a:solidFill>
                <a:prstClr val="black"/>
              </a:solidFill>
            </a:endParaRPr>
          </a:p>
        </p:txBody>
      </p:sp>
      <p:sp>
        <p:nvSpPr>
          <p:cNvPr id="6" name="Segnaposto numero diapositiva 5"/>
          <p:cNvSpPr>
            <a:spLocks noGrp="1"/>
          </p:cNvSpPr>
          <p:nvPr>
            <p:ph type="sldNum" sz="quarter" idx="12"/>
          </p:nvPr>
        </p:nvSpPr>
        <p:spPr/>
        <p:txBody>
          <a:bodyPr/>
          <a:lstStyle/>
          <a:p>
            <a:fld id="{D5BBC35B-A44B-4119-B8DA-DE9E3DFADA20}" type="slidenum">
              <a:rPr lang="en-US" smtClean="0">
                <a:solidFill>
                  <a:prstClr val="black">
                    <a:tint val="75000"/>
                  </a:prstClr>
                </a:solidFill>
              </a:rPr>
              <a:pPr/>
              <a:t>‹N›</a:t>
            </a:fld>
            <a:endParaRPr lang="en-US" sz="1000">
              <a:solidFill>
                <a:prstClr val="black"/>
              </a:solidFill>
            </a:endParaRPr>
          </a:p>
        </p:txBody>
      </p:sp>
    </p:spTree>
    <p:extLst>
      <p:ext uri="{BB962C8B-B14F-4D97-AF65-F5344CB8AC3E}">
        <p14:creationId xmlns:p14="http://schemas.microsoft.com/office/powerpoint/2010/main" val="4154944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lvl1pPr>
              <a:buClr>
                <a:srgbClr val="FF0000"/>
              </a:buCl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Titolo 4"/>
          <p:cNvSpPr>
            <a:spLocks noGrp="1"/>
          </p:cNvSpPr>
          <p:nvPr>
            <p:ph type="title"/>
          </p:nvPr>
        </p:nvSpPr>
        <p:spPr/>
        <p:txBody>
          <a:bodyPr/>
          <a:lstStyle>
            <a:lvl1pPr>
              <a:defRPr>
                <a:solidFill>
                  <a:srgbClr val="006699"/>
                </a:solidFill>
                <a:latin typeface="Arial" pitchFamily="34" charset="0"/>
                <a:cs typeface="Arial" pitchFamily="34" charset="0"/>
              </a:defRPr>
            </a:lvl1pPr>
          </a:lstStyle>
          <a:p>
            <a:r>
              <a:rPr lang="it-IT" dirty="0" smtClean="0"/>
              <a:t>Fare clic per modificare lo stile del titolo</a:t>
            </a:r>
            <a:endParaRPr lang="it-IT" dirty="0"/>
          </a:p>
        </p:txBody>
      </p:sp>
      <p:sp>
        <p:nvSpPr>
          <p:cNvPr id="4" name="Rectangle 8"/>
          <p:cNvSpPr>
            <a:spLocks noGrp="1" noChangeArrowheads="1"/>
          </p:cNvSpPr>
          <p:nvPr>
            <p:ph type="sldNum" sz="quarter" idx="10"/>
          </p:nvPr>
        </p:nvSpPr>
        <p:spPr>
          <a:ln/>
        </p:spPr>
        <p:txBody>
          <a:bodyPr/>
          <a:lstStyle>
            <a:lvl1pPr>
              <a:defRPr/>
            </a:lvl1pPr>
          </a:lstStyle>
          <a:p>
            <a:pPr>
              <a:defRPr/>
            </a:pPr>
            <a:endParaRPr lang="it-IT"/>
          </a:p>
          <a:p>
            <a:pPr>
              <a:defRPr/>
            </a:pPr>
            <a:fld id="{5669D557-FACF-4ED1-8706-E9A44212F7EA}"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8"/>
          <p:cNvSpPr>
            <a:spLocks noGrp="1" noChangeArrowheads="1"/>
          </p:cNvSpPr>
          <p:nvPr>
            <p:ph type="sldNum" sz="quarter" idx="10"/>
          </p:nvPr>
        </p:nvSpPr>
        <p:spPr>
          <a:ln/>
        </p:spPr>
        <p:txBody>
          <a:bodyPr/>
          <a:lstStyle>
            <a:lvl1pPr>
              <a:defRPr/>
            </a:lvl1pPr>
          </a:lstStyle>
          <a:p>
            <a:pPr>
              <a:defRPr/>
            </a:pPr>
            <a:endParaRPr lang="it-IT"/>
          </a:p>
          <a:p>
            <a:pPr>
              <a:defRPr/>
            </a:pPr>
            <a:fld id="{E0A34A40-803F-415F-ADA3-B93C3BC52447}"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8"/>
          <p:cNvSpPr>
            <a:spLocks noGrp="1" noChangeArrowheads="1"/>
          </p:cNvSpPr>
          <p:nvPr>
            <p:ph type="sldNum" sz="quarter" idx="10"/>
          </p:nvPr>
        </p:nvSpPr>
        <p:spPr>
          <a:ln/>
        </p:spPr>
        <p:txBody>
          <a:bodyPr/>
          <a:lstStyle>
            <a:lvl1pPr>
              <a:defRPr/>
            </a:lvl1pPr>
          </a:lstStyle>
          <a:p>
            <a:pPr>
              <a:defRPr/>
            </a:pPr>
            <a:endParaRPr lang="it-IT"/>
          </a:p>
          <a:p>
            <a:pPr>
              <a:defRPr/>
            </a:pPr>
            <a:fld id="{DCD640C4-418D-4D7D-9D39-EA813F3A70D3}"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8"/>
          <p:cNvSpPr>
            <a:spLocks noGrp="1" noChangeArrowheads="1"/>
          </p:cNvSpPr>
          <p:nvPr>
            <p:ph type="sldNum" sz="quarter" idx="10"/>
          </p:nvPr>
        </p:nvSpPr>
        <p:spPr>
          <a:ln/>
        </p:spPr>
        <p:txBody>
          <a:bodyPr/>
          <a:lstStyle>
            <a:lvl1pPr>
              <a:defRPr/>
            </a:lvl1pPr>
          </a:lstStyle>
          <a:p>
            <a:pPr>
              <a:defRPr/>
            </a:pPr>
            <a:endParaRPr lang="it-IT"/>
          </a:p>
          <a:p>
            <a:pPr>
              <a:defRPr/>
            </a:pPr>
            <a:fld id="{2EA3369B-3F48-4F7C-BF8B-B6B7D4E61AC4}"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8"/>
          <p:cNvSpPr>
            <a:spLocks noGrp="1" noChangeArrowheads="1"/>
          </p:cNvSpPr>
          <p:nvPr>
            <p:ph type="sldNum" sz="quarter" idx="10"/>
          </p:nvPr>
        </p:nvSpPr>
        <p:spPr>
          <a:ln/>
        </p:spPr>
        <p:txBody>
          <a:bodyPr/>
          <a:lstStyle>
            <a:lvl1pPr>
              <a:defRPr/>
            </a:lvl1pPr>
          </a:lstStyle>
          <a:p>
            <a:pPr>
              <a:defRPr/>
            </a:pPr>
            <a:endParaRPr lang="it-IT"/>
          </a:p>
          <a:p>
            <a:pPr>
              <a:defRPr/>
            </a:pPr>
            <a:fld id="{C635FE27-1AEF-4611-A23C-6DF7173D5B81}"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pPr>
              <a:defRPr/>
            </a:pPr>
            <a:endParaRPr lang="it-IT"/>
          </a:p>
          <a:p>
            <a:pPr>
              <a:defRPr/>
            </a:pPr>
            <a:fld id="{18369458-5CFB-43C0-9435-59DE91C397F3}"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8"/>
          <p:cNvSpPr>
            <a:spLocks noGrp="1" noChangeArrowheads="1"/>
          </p:cNvSpPr>
          <p:nvPr>
            <p:ph type="sldNum" sz="quarter" idx="10"/>
          </p:nvPr>
        </p:nvSpPr>
        <p:spPr>
          <a:ln/>
        </p:spPr>
        <p:txBody>
          <a:bodyPr/>
          <a:lstStyle>
            <a:lvl1pPr>
              <a:defRPr/>
            </a:lvl1pPr>
          </a:lstStyle>
          <a:p>
            <a:pPr>
              <a:defRPr/>
            </a:pPr>
            <a:endParaRPr lang="it-IT"/>
          </a:p>
          <a:p>
            <a:pPr>
              <a:defRPr/>
            </a:pPr>
            <a:fld id="{543DD524-B15A-401C-9253-3C092CD4CF30}"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2.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098" name="Group 4"/>
          <p:cNvGrpSpPr>
            <a:grpSpLocks/>
          </p:cNvGrpSpPr>
          <p:nvPr/>
        </p:nvGrpSpPr>
        <p:grpSpPr bwMode="auto">
          <a:xfrm>
            <a:off x="0" y="7938"/>
            <a:ext cx="9132888" cy="6838950"/>
            <a:chOff x="0" y="5"/>
            <a:chExt cx="5753" cy="4308"/>
          </a:xfrm>
        </p:grpSpPr>
        <p:sp>
          <p:nvSpPr>
            <p:cNvPr id="2" name="Freeform 2"/>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flip="none" rotWithShape="1">
              <a:gsLst>
                <a:gs pos="0">
                  <a:srgbClr val="006699">
                    <a:tint val="66000"/>
                    <a:satMod val="160000"/>
                  </a:srgbClr>
                </a:gs>
                <a:gs pos="50000">
                  <a:srgbClr val="006699">
                    <a:tint val="44500"/>
                    <a:satMod val="160000"/>
                  </a:srgbClr>
                </a:gs>
                <a:gs pos="100000">
                  <a:srgbClr val="006699">
                    <a:tint val="23500"/>
                    <a:satMod val="160000"/>
                  </a:srgbClr>
                </a:gs>
              </a:gsLst>
              <a:lin ang="16200000" scaled="1"/>
              <a:tileRect/>
            </a:gradFill>
            <a:ln w="12700" cap="rnd" cmpd="sng">
              <a:noFill/>
              <a:prstDash val="solid"/>
              <a:round/>
              <a:headEnd type="none" w="med" len="med"/>
              <a:tailEnd type="none" w="med" len="med"/>
            </a:ln>
            <a:effectLst/>
          </p:spPr>
          <p:txBody>
            <a:bodyPr/>
            <a:lstStyle/>
            <a:p>
              <a:pPr>
                <a:defRPr/>
              </a:pPr>
              <a:endParaRPr lang="it-IT"/>
            </a:p>
          </p:txBody>
        </p:sp>
        <p:sp>
          <p:nvSpPr>
            <p:cNvPr id="3" name="Arc 3"/>
            <p:cNvSpPr>
              <a:spLocks/>
            </p:cNvSpPr>
            <p:nvPr/>
          </p:nvSpPr>
          <p:spPr bwMode="auto">
            <a:xfrm>
              <a:off x="0" y="5"/>
              <a:ext cx="5294" cy="430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folHlink"/>
              </a:solidFill>
              <a:round/>
              <a:headEnd/>
              <a:tailEnd/>
            </a:ln>
            <a:effectLst/>
          </p:spPr>
          <p:txBody>
            <a:bodyPr wrap="none" anchor="ctr"/>
            <a:lstStyle/>
            <a:p>
              <a:pPr>
                <a:defRPr/>
              </a:pPr>
              <a:endParaRPr lang="it-IT"/>
            </a:p>
          </p:txBody>
        </p:sp>
      </p:grpSp>
      <p:sp>
        <p:nvSpPr>
          <p:cNvPr id="4099" name="Rectangle 5"/>
          <p:cNvSpPr>
            <a:spLocks noGrp="1" noChangeArrowheads="1"/>
          </p:cNvSpPr>
          <p:nvPr>
            <p:ph type="title"/>
          </p:nvPr>
        </p:nvSpPr>
        <p:spPr bwMode="auto">
          <a:xfrm>
            <a:off x="685800" y="609600"/>
            <a:ext cx="7772400" cy="1143000"/>
          </a:xfrm>
          <a:prstGeom prst="rect">
            <a:avLst/>
          </a:prstGeom>
          <a:noFill/>
          <a:ln w="12700">
            <a:noFill/>
            <a:miter lim="800000"/>
            <a:headEnd/>
            <a:tailEnd/>
          </a:ln>
        </p:spPr>
        <p:txBody>
          <a:bodyPr vert="horz" wrap="square" lIns="90488" tIns="44450" rIns="90488" bIns="44450" numCol="1" anchor="ctr" anchorCtr="0" compatLnSpc="1">
            <a:prstTxWarp prst="textNoShape">
              <a:avLst/>
            </a:prstTxWarp>
          </a:bodyPr>
          <a:lstStyle/>
          <a:p>
            <a:pPr lvl="0"/>
            <a:r>
              <a:rPr lang="it-IT" smtClean="0"/>
              <a:t>Fare clic per modificare il titolo dello schema</a:t>
            </a:r>
          </a:p>
        </p:txBody>
      </p:sp>
      <p:sp>
        <p:nvSpPr>
          <p:cNvPr id="4100" name="Rectangle 6"/>
          <p:cNvSpPr>
            <a:spLocks noGrp="1" noChangeArrowheads="1"/>
          </p:cNvSpPr>
          <p:nvPr>
            <p:ph type="body" idx="1"/>
          </p:nvPr>
        </p:nvSpPr>
        <p:spPr bwMode="auto">
          <a:xfrm>
            <a:off x="685800" y="198120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32" name="Rectangle 8"/>
          <p:cNvSpPr>
            <a:spLocks noGrp="1" noChangeArrowheads="1"/>
          </p:cNvSpPr>
          <p:nvPr>
            <p:ph type="sldNum" sz="quarter" idx="4"/>
          </p:nvPr>
        </p:nvSpPr>
        <p:spPr bwMode="auto">
          <a:xfrm>
            <a:off x="70104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cs typeface="Arial" pitchFamily="34" charset="0"/>
              </a:defRPr>
            </a:lvl1pPr>
          </a:lstStyle>
          <a:p>
            <a:pPr>
              <a:defRPr/>
            </a:pPr>
            <a:endParaRPr lang="it-IT"/>
          </a:p>
          <a:p>
            <a:pPr>
              <a:defRPr/>
            </a:pPr>
            <a:fld id="{2F6269C1-A96A-4859-AF32-A26897D8BFED}" type="slidenum">
              <a:rPr lang="it-IT"/>
              <a:pPr>
                <a:defRPr/>
              </a:pPr>
              <a:t>‹N›</a:t>
            </a:fld>
            <a:endParaRPr lang="it-IT"/>
          </a:p>
        </p:txBody>
      </p:sp>
      <p:sp>
        <p:nvSpPr>
          <p:cNvPr id="1034" name="Rectangle 10"/>
          <p:cNvSpPr>
            <a:spLocks noChangeArrowheads="1"/>
          </p:cNvSpPr>
          <p:nvPr userDrawn="1"/>
        </p:nvSpPr>
        <p:spPr bwMode="auto">
          <a:xfrm>
            <a:off x="0" y="0"/>
            <a:ext cx="9144000" cy="457200"/>
          </a:xfrm>
          <a:prstGeom prst="rect">
            <a:avLst/>
          </a:prstGeom>
          <a:noFill/>
          <a:ln w="12700" cap="flat" cmpd="sng">
            <a:noFill/>
            <a:prstDash val="solid"/>
            <a:miter lim="800000"/>
            <a:headEnd/>
            <a:tailEnd/>
          </a:ln>
          <a:effectLst/>
        </p:spPr>
        <p:txBody>
          <a:bodyPr wrap="none" anchor="ctr">
            <a:spAutoFit/>
          </a:bodyPr>
          <a:lstStyle/>
          <a:p>
            <a:pPr>
              <a:defRPr/>
            </a:pPr>
            <a:endParaRPr lang="it-IT"/>
          </a:p>
        </p:txBody>
      </p:sp>
      <p:pic>
        <p:nvPicPr>
          <p:cNvPr id="4103" name="Picture 9" descr="Carta intestataIRS-perMilano-k40"/>
          <p:cNvPicPr>
            <a:picLocks noChangeAspect="1" noChangeArrowheads="1"/>
          </p:cNvPicPr>
          <p:nvPr userDrawn="1"/>
        </p:nvPicPr>
        <p:blipFill>
          <a:blip r:embed="rId16" cstate="print"/>
          <a:srcRect/>
          <a:stretch>
            <a:fillRect/>
          </a:stretch>
        </p:blipFill>
        <p:spPr bwMode="auto">
          <a:xfrm>
            <a:off x="142875" y="6429375"/>
            <a:ext cx="928688" cy="3349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41" r:id="rId1"/>
    <p:sldLayoutId id="2147484154" r:id="rId2"/>
    <p:sldLayoutId id="2147484142" r:id="rId3"/>
    <p:sldLayoutId id="2147484143" r:id="rId4"/>
    <p:sldLayoutId id="2147484144" r:id="rId5"/>
    <p:sldLayoutId id="2147484145" r:id="rId6"/>
    <p:sldLayoutId id="2147484146" r:id="rId7"/>
    <p:sldLayoutId id="2147484147" r:id="rId8"/>
    <p:sldLayoutId id="2147484148" r:id="rId9"/>
    <p:sldLayoutId id="2147484149" r:id="rId10"/>
    <p:sldLayoutId id="2147484150" r:id="rId11"/>
    <p:sldLayoutId id="2147484151" r:id="rId12"/>
    <p:sldLayoutId id="2147484152" r:id="rId13"/>
    <p:sldLayoutId id="2147484153" r:id="rId14"/>
  </p:sldLayoutIdLst>
  <p:hf hdr="0" ftr="0" dt="0"/>
  <p:txStyles>
    <p:titleStyle>
      <a:lvl1pPr algn="ctr" rtl="0" eaLnBrk="0" fontAlgn="base" hangingPunct="0">
        <a:spcBef>
          <a:spcPct val="0"/>
        </a:spcBef>
        <a:spcAft>
          <a:spcPct val="0"/>
        </a:spcAft>
        <a:defRPr sz="4400">
          <a:solidFill>
            <a:srgbClr val="006699"/>
          </a:solidFill>
          <a:latin typeface="+mj-lt"/>
          <a:ea typeface="+mj-ea"/>
          <a:cs typeface="+mj-cs"/>
        </a:defRPr>
      </a:lvl1pPr>
      <a:lvl2pPr algn="ctr" rtl="0" eaLnBrk="0" fontAlgn="base" hangingPunct="0">
        <a:spcBef>
          <a:spcPct val="0"/>
        </a:spcBef>
        <a:spcAft>
          <a:spcPct val="0"/>
        </a:spcAft>
        <a:defRPr sz="4400">
          <a:solidFill>
            <a:srgbClr val="006699"/>
          </a:solidFill>
          <a:latin typeface="Arial" charset="0"/>
        </a:defRPr>
      </a:lvl2pPr>
      <a:lvl3pPr algn="ctr" rtl="0" eaLnBrk="0" fontAlgn="base" hangingPunct="0">
        <a:spcBef>
          <a:spcPct val="0"/>
        </a:spcBef>
        <a:spcAft>
          <a:spcPct val="0"/>
        </a:spcAft>
        <a:defRPr sz="4400">
          <a:solidFill>
            <a:srgbClr val="006699"/>
          </a:solidFill>
          <a:latin typeface="Arial" charset="0"/>
        </a:defRPr>
      </a:lvl3pPr>
      <a:lvl4pPr algn="ctr" rtl="0" eaLnBrk="0" fontAlgn="base" hangingPunct="0">
        <a:spcBef>
          <a:spcPct val="0"/>
        </a:spcBef>
        <a:spcAft>
          <a:spcPct val="0"/>
        </a:spcAft>
        <a:defRPr sz="4400">
          <a:solidFill>
            <a:srgbClr val="006699"/>
          </a:solidFill>
          <a:latin typeface="Arial" charset="0"/>
        </a:defRPr>
      </a:lvl4pPr>
      <a:lvl5pPr algn="ctr" rtl="0" eaLnBrk="0" fontAlgn="base" hangingPunct="0">
        <a:spcBef>
          <a:spcPct val="0"/>
        </a:spcBef>
        <a:spcAft>
          <a:spcPct val="0"/>
        </a:spcAft>
        <a:defRPr sz="4400">
          <a:solidFill>
            <a:srgbClr val="006699"/>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Monotype Sorts" pitchFamily="2" charset="2"/>
        <a:buChar char="l"/>
        <a:defRPr sz="3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lr>
          <a:schemeClr val="tx1"/>
        </a:buClr>
        <a:buSzPct val="100000"/>
        <a:buChar char="–"/>
        <a:defRPr sz="2800">
          <a:solidFill>
            <a:schemeClr val="tx1"/>
          </a:solidFill>
          <a:latin typeface="Arial" pitchFamily="34" charset="0"/>
          <a:cs typeface="Arial" pitchFamily="34" charset="0"/>
        </a:defRPr>
      </a:lvl2pPr>
      <a:lvl3pPr marL="1143000" indent="-228600" algn="l" rtl="0" eaLnBrk="0" fontAlgn="base" hangingPunct="0">
        <a:spcBef>
          <a:spcPct val="20000"/>
        </a:spcBef>
        <a:spcAft>
          <a:spcPct val="0"/>
        </a:spcAft>
        <a:buClr>
          <a:schemeClr val="tx2"/>
        </a:buClr>
        <a:buSzPct val="65000"/>
        <a:buFont typeface="Monotype Sorts" pitchFamily="2" charset="2"/>
        <a:buChar char="l"/>
        <a:defRPr sz="2400">
          <a:solidFill>
            <a:schemeClr val="tx1"/>
          </a:solidFill>
          <a:latin typeface="Arial" pitchFamily="34" charset="0"/>
          <a:cs typeface="Arial" pitchFamily="34" charset="0"/>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latin typeface="Arial" pitchFamily="34" charset="0"/>
          <a:cs typeface="Arial" pitchFamily="34" charset="0"/>
        </a:defRPr>
      </a:lvl4pPr>
      <a:lvl5pPr marL="2057400" indent="-228600" algn="l" rtl="0" eaLnBrk="0" fontAlgn="base" hangingPunct="0">
        <a:spcBef>
          <a:spcPct val="20000"/>
        </a:spcBef>
        <a:spcAft>
          <a:spcPct val="0"/>
        </a:spcAft>
        <a:buClr>
          <a:schemeClr val="hlink"/>
        </a:buClr>
        <a:buSzPct val="100000"/>
        <a:buChar char="•"/>
        <a:defRPr sz="2000">
          <a:solidFill>
            <a:schemeClr val="tx1"/>
          </a:solidFill>
          <a:latin typeface="Arial" pitchFamily="34" charset="0"/>
          <a:cs typeface="Arial" pitchFamily="34" charset="0"/>
        </a:defRPr>
      </a:lvl5pPr>
      <a:lvl6pPr marL="2514600" indent="-228600" algn="l" rtl="0" eaLnBrk="0" fontAlgn="base" hangingPunct="0">
        <a:spcBef>
          <a:spcPct val="20000"/>
        </a:spcBef>
        <a:spcAft>
          <a:spcPct val="0"/>
        </a:spcAft>
        <a:buClr>
          <a:schemeClr val="hlink"/>
        </a:buClr>
        <a:buSzPct val="100000"/>
        <a:buChar char="•"/>
        <a:defRPr sz="2000">
          <a:solidFill>
            <a:schemeClr val="tx1"/>
          </a:solidFill>
          <a:latin typeface="+mn-lt"/>
        </a:defRPr>
      </a:lvl6pPr>
      <a:lvl7pPr marL="2971800" indent="-228600" algn="l" rtl="0" eaLnBrk="0" fontAlgn="base" hangingPunct="0">
        <a:spcBef>
          <a:spcPct val="20000"/>
        </a:spcBef>
        <a:spcAft>
          <a:spcPct val="0"/>
        </a:spcAft>
        <a:buClr>
          <a:schemeClr val="hlink"/>
        </a:buClr>
        <a:buSzPct val="100000"/>
        <a:buChar char="•"/>
        <a:defRPr sz="2000">
          <a:solidFill>
            <a:schemeClr val="tx1"/>
          </a:solidFill>
          <a:latin typeface="+mn-lt"/>
        </a:defRPr>
      </a:lvl7pPr>
      <a:lvl8pPr marL="3429000" indent="-228600" algn="l" rtl="0" eaLnBrk="0" fontAlgn="base" hangingPunct="0">
        <a:spcBef>
          <a:spcPct val="20000"/>
        </a:spcBef>
        <a:spcAft>
          <a:spcPct val="0"/>
        </a:spcAft>
        <a:buClr>
          <a:schemeClr val="hlink"/>
        </a:buClr>
        <a:buSzPct val="100000"/>
        <a:buChar char="•"/>
        <a:defRPr sz="2000">
          <a:solidFill>
            <a:schemeClr val="tx1"/>
          </a:solidFill>
          <a:latin typeface="+mn-lt"/>
        </a:defRPr>
      </a:lvl8pPr>
      <a:lvl9pPr marL="3886200" indent="-228600" algn="l" rtl="0" eaLnBrk="0" fontAlgn="base" hangingPunct="0">
        <a:spcBef>
          <a:spcPct val="20000"/>
        </a:spcBef>
        <a:spcAft>
          <a:spcPct val="0"/>
        </a:spcAft>
        <a:buClr>
          <a:schemeClr val="hlink"/>
        </a:buClr>
        <a:buSzPct val="100000"/>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chemeClr val="tx1"/>
                </a:solidFill>
                <a:latin typeface="Cambria" pitchFamily="18" charset="0"/>
              </a:defRPr>
            </a:lvl1pPr>
          </a:lstStyle>
          <a:p>
            <a:pPr eaLnBrk="1" fontAlgn="auto" hangingPunct="1">
              <a:spcBef>
                <a:spcPts val="0"/>
              </a:spcBef>
              <a:spcAft>
                <a:spcPts val="0"/>
              </a:spcAft>
            </a:pPr>
            <a:r>
              <a:rPr lang="it-IT" dirty="0" smtClean="0">
                <a:solidFill>
                  <a:prstClr val="black"/>
                </a:solidFill>
              </a:rPr>
              <a:t>Milano, 8 aprile 2016</a:t>
            </a:r>
            <a:endParaRPr lang="en-US" sz="1000" dirty="0">
              <a:solidFill>
                <a:prstClr val="black"/>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r" eaLnBrk="1" fontAlgn="auto" hangingPunct="1">
              <a:spcBef>
                <a:spcPts val="0"/>
              </a:spcBef>
              <a:spcAft>
                <a:spcPts val="0"/>
              </a:spcAft>
            </a:pPr>
            <a:endParaRPr lang="en-US" sz="1000" dirty="0">
              <a:solidFill>
                <a:prstClr val="black"/>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D5BBC35B-A44B-4119-B8DA-DE9E3DFADA20}" type="slidenum">
              <a:rPr lang="en-US" smtClean="0">
                <a:solidFill>
                  <a:prstClr val="black">
                    <a:tint val="75000"/>
                  </a:prstClr>
                </a:solidFill>
                <a:latin typeface="Calibri"/>
              </a:rPr>
              <a:pPr eaLnBrk="1" fontAlgn="auto" hangingPunct="1">
                <a:spcBef>
                  <a:spcPts val="0"/>
                </a:spcBef>
                <a:spcAft>
                  <a:spcPts val="0"/>
                </a:spcAft>
              </a:pPr>
              <a:t>‹N›</a:t>
            </a:fld>
            <a:endParaRPr lang="en-US" sz="1000">
              <a:solidFill>
                <a:prstClr val="black"/>
              </a:solidFill>
              <a:latin typeface="Calibri"/>
            </a:endParaRPr>
          </a:p>
        </p:txBody>
      </p:sp>
    </p:spTree>
    <p:extLst>
      <p:ext uri="{BB962C8B-B14F-4D97-AF65-F5344CB8AC3E}">
        <p14:creationId xmlns:p14="http://schemas.microsoft.com/office/powerpoint/2010/main" val="1846303009"/>
      </p:ext>
    </p:extLst>
  </p:cSld>
  <p:clrMap bg1="lt1" tx1="dk1" bg2="lt2" tx2="dk2" accent1="accent1" accent2="accent2" accent3="accent3" accent4="accent4" accent5="accent5" accent6="accent6" hlink="hlink" folHlink="folHlink"/>
  <p:sldLayoutIdLst>
    <p:sldLayoutId id="2147484156"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Lst>
  <p:hf sldNum="0" hdr="0" ftr="0"/>
  <p:txStyles>
    <p:titleStyle>
      <a:lvl1pPr algn="ctr" defTabSz="914400" rtl="0" eaLnBrk="1" latinLnBrk="0" hangingPunct="1">
        <a:spcBef>
          <a:spcPct val="0"/>
        </a:spcBef>
        <a:buNone/>
        <a:defRPr sz="3600" b="1" kern="1200">
          <a:solidFill>
            <a:schemeClr val="tx1"/>
          </a:solidFill>
          <a:latin typeface="Corbel"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Constantia" pitchFamily="18" charset="0"/>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Corbel" pitchFamily="34" charset="0"/>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Corbel" pitchFamily="34" charset="0"/>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Corbel" pitchFamily="34" charset="0"/>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260648"/>
            <a:ext cx="7772400" cy="2810594"/>
          </a:xfrm>
        </p:spPr>
        <p:txBody>
          <a:bodyPr/>
          <a:lstStyle/>
          <a:p>
            <a:r>
              <a:rPr lang="it-IT" sz="2800" dirty="0" smtClean="0"/>
              <a:t/>
            </a:r>
            <a:br>
              <a:rPr lang="it-IT" sz="2800" dirty="0" smtClean="0"/>
            </a:br>
            <a:r>
              <a:rPr lang="it-IT" sz="2800" dirty="0" smtClean="0"/>
              <a:t/>
            </a:r>
            <a:br>
              <a:rPr lang="it-IT" sz="2800" dirty="0" smtClean="0"/>
            </a:br>
            <a:r>
              <a:rPr lang="it-IT" sz="2800" b="1" dirty="0" smtClean="0">
                <a:solidFill>
                  <a:srgbClr val="0C0C0C"/>
                </a:solidFill>
                <a:latin typeface="Arial" panose="020B0604020202020204" pitchFamily="34" charset="0"/>
                <a:ea typeface="Times New Roman" panose="02020603050405020304" pitchFamily="18" charset="0"/>
                <a:cs typeface="Times New Roman" panose="02020603050405020304" pitchFamily="18" charset="0"/>
              </a:rPr>
              <a:t>LA </a:t>
            </a:r>
            <a:r>
              <a:rPr lang="it-IT" sz="2800" b="1" dirty="0">
                <a:solidFill>
                  <a:srgbClr val="0C0C0C"/>
                </a:solidFill>
                <a:latin typeface="Arial" panose="020B0604020202020204" pitchFamily="34" charset="0"/>
                <a:ea typeface="Times New Roman" panose="02020603050405020304" pitchFamily="18" charset="0"/>
                <a:cs typeface="Times New Roman" panose="02020603050405020304" pitchFamily="18" charset="0"/>
              </a:rPr>
              <a:t>LEVA ECONOMICA</a:t>
            </a:r>
            <a:r>
              <a:rPr lang="it-IT" sz="2800" dirty="0">
                <a:solidFill>
                  <a:srgbClr val="0C0C0C"/>
                </a:solidFill>
                <a:latin typeface="Arial" panose="020B0604020202020204" pitchFamily="34" charset="0"/>
                <a:ea typeface="Times New Roman" panose="02020603050405020304" pitchFamily="18" charset="0"/>
              </a:rPr>
              <a:t/>
            </a:r>
            <a:br>
              <a:rPr lang="it-IT" sz="2800" dirty="0">
                <a:solidFill>
                  <a:srgbClr val="0C0C0C"/>
                </a:solidFill>
                <a:latin typeface="Arial" panose="020B0604020202020204" pitchFamily="34" charset="0"/>
                <a:ea typeface="Times New Roman" panose="02020603050405020304" pitchFamily="18" charset="0"/>
              </a:rPr>
            </a:br>
            <a:r>
              <a:rPr lang="it-IT" sz="2800" b="1" dirty="0">
                <a:solidFill>
                  <a:srgbClr val="972321"/>
                </a:solidFill>
                <a:latin typeface="Arial" panose="020B0604020202020204" pitchFamily="34" charset="0"/>
                <a:ea typeface="Times New Roman" panose="02020603050405020304" pitchFamily="18" charset="0"/>
                <a:cs typeface="Times New Roman" panose="02020603050405020304" pitchFamily="18" charset="0"/>
              </a:rPr>
              <a:t>Emanuele Ranci Ortigosa: </a:t>
            </a:r>
            <a:r>
              <a:rPr lang="it-IT" sz="2800" b="1" i="1" dirty="0">
                <a:solidFill>
                  <a:srgbClr val="972321"/>
                </a:solidFill>
                <a:latin typeface="Arial" panose="020B0604020202020204" pitchFamily="34" charset="0"/>
                <a:ea typeface="Times New Roman" panose="02020603050405020304" pitchFamily="18" charset="0"/>
                <a:cs typeface="Times New Roman" panose="02020603050405020304" pitchFamily="18" charset="0"/>
              </a:rPr>
              <a:t>Contro la povertà. Analisi economiche e politiche a confronto</a:t>
            </a:r>
            <a:r>
              <a:rPr lang="it-IT" sz="2800" dirty="0">
                <a:solidFill>
                  <a:srgbClr val="972321"/>
                </a:solidFill>
                <a:latin typeface="Arial" panose="020B0604020202020204" pitchFamily="34" charset="0"/>
                <a:ea typeface="Times New Roman" panose="02020603050405020304" pitchFamily="18" charset="0"/>
              </a:rPr>
              <a:t> · Brioschi, 2018</a:t>
            </a:r>
            <a:r>
              <a:rPr lang="it-IT" sz="2800" dirty="0">
                <a:solidFill>
                  <a:srgbClr val="0C0C0C"/>
                </a:solidFill>
                <a:latin typeface="Arial" panose="020B0604020202020204" pitchFamily="34" charset="0"/>
                <a:ea typeface="Times New Roman" panose="02020603050405020304" pitchFamily="18" charset="0"/>
              </a:rPr>
              <a:t/>
            </a:r>
            <a:br>
              <a:rPr lang="it-IT" sz="2800" dirty="0">
                <a:solidFill>
                  <a:srgbClr val="0C0C0C"/>
                </a:solidFill>
                <a:latin typeface="Arial" panose="020B0604020202020204" pitchFamily="34" charset="0"/>
                <a:ea typeface="Times New Roman" panose="02020603050405020304" pitchFamily="18" charset="0"/>
              </a:rPr>
            </a:br>
            <a:r>
              <a:rPr lang="it-IT" sz="2800" dirty="0">
                <a:solidFill>
                  <a:srgbClr val="0C0C0C"/>
                </a:solidFill>
                <a:latin typeface="Arial" panose="020B0604020202020204" pitchFamily="34" charset="0"/>
                <a:ea typeface="Times New Roman" panose="02020603050405020304" pitchFamily="18" charset="0"/>
              </a:rPr>
              <a:t>introduce Stefano </a:t>
            </a:r>
            <a:r>
              <a:rPr lang="it-IT" sz="2800" dirty="0" err="1">
                <a:solidFill>
                  <a:srgbClr val="0C0C0C"/>
                </a:solidFill>
                <a:latin typeface="Arial" panose="020B0604020202020204" pitchFamily="34" charset="0"/>
                <a:ea typeface="Times New Roman" panose="02020603050405020304" pitchFamily="18" charset="0"/>
              </a:rPr>
              <a:t>Guffanti</a:t>
            </a:r>
            <a:endParaRPr lang="it-IT" sz="2800" dirty="0">
              <a:solidFill>
                <a:srgbClr val="C00000"/>
              </a:solidFill>
            </a:endParaRPr>
          </a:p>
        </p:txBody>
      </p:sp>
      <p:sp>
        <p:nvSpPr>
          <p:cNvPr id="3" name="Sottotitolo 2"/>
          <p:cNvSpPr>
            <a:spLocks noGrp="1"/>
          </p:cNvSpPr>
          <p:nvPr>
            <p:ph type="subTitle" idx="1"/>
          </p:nvPr>
        </p:nvSpPr>
        <p:spPr>
          <a:xfrm>
            <a:off x="685800" y="3429000"/>
            <a:ext cx="7772400" cy="2736304"/>
          </a:xfrm>
        </p:spPr>
        <p:txBody>
          <a:bodyPr/>
          <a:lstStyle/>
          <a:p>
            <a:endParaRPr lang="it-IT" sz="2800" dirty="0" smtClean="0">
              <a:solidFill>
                <a:srgbClr val="006699"/>
              </a:solidFill>
              <a:latin typeface="Arial" charset="0"/>
              <a:cs typeface="Arial" charset="0"/>
            </a:endParaRPr>
          </a:p>
          <a:p>
            <a:r>
              <a:rPr lang="it-IT" sz="2400" dirty="0" smtClean="0">
                <a:solidFill>
                  <a:srgbClr val="006699"/>
                </a:solidFill>
                <a:latin typeface="Arial" charset="0"/>
                <a:cs typeface="Arial" charset="0"/>
              </a:rPr>
              <a:t>Emanuele </a:t>
            </a:r>
            <a:r>
              <a:rPr lang="it-IT" sz="2400" dirty="0">
                <a:solidFill>
                  <a:srgbClr val="006699"/>
                </a:solidFill>
                <a:latin typeface="Arial" charset="0"/>
                <a:cs typeface="Arial" charset="0"/>
              </a:rPr>
              <a:t>Ranci Ortigosa</a:t>
            </a:r>
          </a:p>
          <a:p>
            <a:r>
              <a:rPr lang="it-IT" sz="2400" i="1" dirty="0">
                <a:solidFill>
                  <a:srgbClr val="006699"/>
                </a:solidFill>
                <a:latin typeface="Arial" charset="0"/>
                <a:cs typeface="Arial" charset="0"/>
              </a:rPr>
              <a:t>direttore scientifico IRS</a:t>
            </a:r>
          </a:p>
          <a:p>
            <a:r>
              <a:rPr lang="it-IT" sz="2400" i="1" dirty="0">
                <a:solidFill>
                  <a:srgbClr val="006699"/>
                </a:solidFill>
                <a:latin typeface="Arial" charset="0"/>
                <a:cs typeface="Arial" charset="0"/>
              </a:rPr>
              <a:t>direttore di Prospettive Sociali e </a:t>
            </a:r>
            <a:r>
              <a:rPr lang="it-IT" sz="2400" i="1" dirty="0" smtClean="0">
                <a:solidFill>
                  <a:srgbClr val="006699"/>
                </a:solidFill>
                <a:latin typeface="Arial" charset="0"/>
                <a:cs typeface="Arial" charset="0"/>
              </a:rPr>
              <a:t>Sanitarie</a:t>
            </a:r>
          </a:p>
          <a:p>
            <a:r>
              <a:rPr lang="it-IT" sz="2400" i="1" dirty="0" smtClean="0">
                <a:solidFill>
                  <a:srgbClr val="006699"/>
                </a:solidFill>
                <a:latin typeface="Arial" charset="0"/>
                <a:cs typeface="Arial" charset="0"/>
              </a:rPr>
              <a:t>direttore welforum.it</a:t>
            </a:r>
            <a:endParaRPr lang="it-IT" sz="2400" dirty="0" smtClean="0">
              <a:solidFill>
                <a:srgbClr val="0070C0"/>
              </a:solidFill>
              <a:latin typeface="Arial" charset="0"/>
              <a:cs typeface="Arial" charset="0"/>
            </a:endParaRPr>
          </a:p>
          <a:p>
            <a:endParaRPr lang="it-IT" sz="2400" dirty="0" smtClean="0">
              <a:solidFill>
                <a:srgbClr val="C00000"/>
              </a:solidFill>
              <a:latin typeface="Arial" charset="0"/>
              <a:cs typeface="Arial" charset="0"/>
            </a:endParaRPr>
          </a:p>
          <a:p>
            <a:r>
              <a:rPr lang="it-IT" sz="2800" dirty="0" smtClean="0">
                <a:solidFill>
                  <a:srgbClr val="C00000"/>
                </a:solidFill>
              </a:rPr>
              <a:t>Circolo Dossetti, Milano,14.12.2018</a:t>
            </a: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F52B9BE4-83E2-4424-8CA0-63E2AF3AA38D}" type="slidenum">
              <a:rPr lang="it-IT" smtClean="0"/>
              <a:pPr>
                <a:defRPr/>
              </a:pPr>
              <a:t>1</a:t>
            </a:fld>
            <a:endParaRPr lang="it-IT"/>
          </a:p>
        </p:txBody>
      </p:sp>
    </p:spTree>
    <p:extLst>
      <p:ext uri="{BB962C8B-B14F-4D97-AF65-F5344CB8AC3E}">
        <p14:creationId xmlns:p14="http://schemas.microsoft.com/office/powerpoint/2010/main" val="7494642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sz="2400" dirty="0" smtClean="0">
                <a:solidFill>
                  <a:srgbClr val="C00000"/>
                </a:solidFill>
              </a:rPr>
              <a:t>E’ allarmante che nel 2015 in Italia il 27% dei giovani15-29 anni non fosse ne in istruzione ne in occupazione (NEET), il doppio della media OCSE</a:t>
            </a:r>
            <a:endParaRPr lang="it-IT" sz="24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10</a:t>
            </a:fld>
            <a:endParaRPr lang="it-IT"/>
          </a:p>
        </p:txBody>
      </p:sp>
      <p:pic>
        <p:nvPicPr>
          <p:cNvPr id="5" name="Segnaposto contenuto 4"/>
          <p:cNvPicPr>
            <a:picLocks noGrp="1"/>
          </p:cNvPicPr>
          <p:nvPr>
            <p:ph idx="1"/>
          </p:nvPr>
        </p:nvPicPr>
        <p:blipFill>
          <a:blip r:embed="rId2"/>
          <a:stretch>
            <a:fillRect/>
          </a:stretch>
        </p:blipFill>
        <p:spPr>
          <a:xfrm>
            <a:off x="899592" y="2204864"/>
            <a:ext cx="7344816" cy="3888431"/>
          </a:xfrm>
          <a:prstGeom prst="rect">
            <a:avLst/>
          </a:prstGeom>
        </p:spPr>
      </p:pic>
    </p:spTree>
    <p:extLst>
      <p:ext uri="{BB962C8B-B14F-4D97-AF65-F5344CB8AC3E}">
        <p14:creationId xmlns:p14="http://schemas.microsoft.com/office/powerpoint/2010/main" val="29995958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22460" y="1641278"/>
            <a:ext cx="6352760" cy="3848694"/>
          </a:xfrm>
        </p:spPr>
      </p:pic>
    </p:spTree>
    <p:extLst>
      <p:ext uri="{BB962C8B-B14F-4D97-AF65-F5344CB8AC3E}">
        <p14:creationId xmlns:p14="http://schemas.microsoft.com/office/powerpoint/2010/main" val="14345250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752600"/>
            <a:ext cx="7772400" cy="4343400"/>
          </a:xfrm>
        </p:spPr>
        <p:txBody>
          <a:bodyPr/>
          <a:lstStyle/>
          <a:p>
            <a:r>
              <a:rPr lang="it-IT" sz="2400" dirty="0"/>
              <a:t>la crescente povertà affligge in particolare le giovani </a:t>
            </a:r>
            <a:r>
              <a:rPr lang="it-IT" sz="2400" dirty="0" smtClean="0"/>
              <a:t>generazioni, le famiglie con più figli</a:t>
            </a:r>
          </a:p>
          <a:p>
            <a:r>
              <a:rPr lang="it-IT" sz="2400" dirty="0" smtClean="0"/>
              <a:t>abbiamo fra i giovani di 25-34 anni un livello di </a:t>
            </a:r>
            <a:r>
              <a:rPr lang="it-IT" sz="2400" dirty="0" smtClean="0">
                <a:solidFill>
                  <a:srgbClr val="006699"/>
                </a:solidFill>
              </a:rPr>
              <a:t>abbandono scolastico </a:t>
            </a:r>
            <a:r>
              <a:rPr lang="it-IT" sz="2400" dirty="0" smtClean="0"/>
              <a:t>prima della conclusione della secondaria superiore che supera del 50% la media OCSE,</a:t>
            </a:r>
            <a:r>
              <a:rPr lang="it-IT" sz="2400" dirty="0"/>
              <a:t> </a:t>
            </a:r>
            <a:r>
              <a:rPr lang="it-IT" sz="2400" dirty="0" smtClean="0"/>
              <a:t>e un livello di</a:t>
            </a:r>
            <a:r>
              <a:rPr lang="it-IT" sz="2400" dirty="0" smtClean="0">
                <a:solidFill>
                  <a:srgbClr val="006699"/>
                </a:solidFill>
              </a:rPr>
              <a:t> competenze </a:t>
            </a:r>
            <a:r>
              <a:rPr lang="it-IT" sz="2400" dirty="0">
                <a:solidFill>
                  <a:srgbClr val="006699"/>
                </a:solidFill>
              </a:rPr>
              <a:t>alfabetiche e numeriche</a:t>
            </a:r>
            <a:r>
              <a:rPr lang="it-IT" sz="2400" dirty="0"/>
              <a:t> fra le più </a:t>
            </a:r>
            <a:r>
              <a:rPr lang="it-IT" sz="2400" dirty="0" smtClean="0"/>
              <a:t>basse</a:t>
            </a:r>
          </a:p>
          <a:p>
            <a:r>
              <a:rPr lang="it-IT" sz="2400" dirty="0" smtClean="0"/>
              <a:t>non basta integrare i redditi, occorrono soprattutto </a:t>
            </a:r>
            <a:r>
              <a:rPr lang="it-IT" sz="2400" dirty="0" smtClean="0">
                <a:solidFill>
                  <a:srgbClr val="006699"/>
                </a:solidFill>
              </a:rPr>
              <a:t>interventi </a:t>
            </a:r>
            <a:r>
              <a:rPr lang="it-IT" sz="2400" dirty="0">
                <a:solidFill>
                  <a:srgbClr val="006699"/>
                </a:solidFill>
              </a:rPr>
              <a:t>inclusivi</a:t>
            </a:r>
            <a:r>
              <a:rPr lang="it-IT" sz="2400" dirty="0"/>
              <a:t>, che facilitino l’accesso ai servizi, </a:t>
            </a:r>
            <a:r>
              <a:rPr lang="it-IT" sz="2400" dirty="0" smtClean="0"/>
              <a:t>di </a:t>
            </a:r>
            <a:r>
              <a:rPr lang="it-IT" sz="2400" dirty="0"/>
              <a:t>sostegno alla genitorialità, </a:t>
            </a:r>
            <a:r>
              <a:rPr lang="it-IT" sz="2400" dirty="0" smtClean="0"/>
              <a:t>all’asilo </a:t>
            </a:r>
            <a:r>
              <a:rPr lang="it-IT" sz="2400" dirty="0"/>
              <a:t>nido, </a:t>
            </a:r>
            <a:r>
              <a:rPr lang="it-IT" sz="2400" dirty="0" smtClean="0"/>
              <a:t>scolastici</a:t>
            </a:r>
            <a:r>
              <a:rPr lang="it-IT" sz="2400" dirty="0"/>
              <a:t>, educativi, di socializzazione, di formazione e di inserimento al lavoro, di tutela della salute</a:t>
            </a:r>
          </a:p>
        </p:txBody>
      </p:sp>
      <p:sp>
        <p:nvSpPr>
          <p:cNvPr id="3" name="Titolo 2"/>
          <p:cNvSpPr>
            <a:spLocks noGrp="1"/>
          </p:cNvSpPr>
          <p:nvPr>
            <p:ph type="title"/>
          </p:nvPr>
        </p:nvSpPr>
        <p:spPr>
          <a:xfrm>
            <a:off x="323528" y="332656"/>
            <a:ext cx="8496944" cy="1419944"/>
          </a:xfrm>
        </p:spPr>
        <p:txBody>
          <a:bodyPr/>
          <a:lstStyle/>
          <a:p>
            <a:r>
              <a:rPr lang="it-IT" sz="2400" dirty="0" smtClean="0">
                <a:solidFill>
                  <a:srgbClr val="C00000"/>
                </a:solidFill>
              </a:rPr>
              <a:t>L’attenzione delle politiche di sostegno e inclusione va allora  focalizzata </a:t>
            </a:r>
            <a:r>
              <a:rPr lang="it-IT" sz="2400" dirty="0">
                <a:solidFill>
                  <a:srgbClr val="C00000"/>
                </a:solidFill>
              </a:rPr>
              <a:t>sulle famiglie con figli minori e sui giovani</a:t>
            </a: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12</a:t>
            </a:fld>
            <a:endParaRPr lang="it-IT"/>
          </a:p>
        </p:txBody>
      </p:sp>
    </p:spTree>
    <p:extLst>
      <p:ext uri="{BB962C8B-B14F-4D97-AF65-F5344CB8AC3E}">
        <p14:creationId xmlns:p14="http://schemas.microsoft.com/office/powerpoint/2010/main" val="27428314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36827" y="479498"/>
            <a:ext cx="6187501" cy="5757814"/>
          </a:xfrm>
        </p:spPr>
      </p:pic>
    </p:spTree>
    <p:extLst>
      <p:ext uri="{BB962C8B-B14F-4D97-AF65-F5344CB8AC3E}">
        <p14:creationId xmlns:p14="http://schemas.microsoft.com/office/powerpoint/2010/main" val="32579070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548680"/>
            <a:ext cx="7772400" cy="3888432"/>
          </a:xfrm>
        </p:spPr>
        <p:txBody>
          <a:bodyPr/>
          <a:lstStyle/>
          <a:p>
            <a:r>
              <a:rPr lang="it-IT" sz="3600" dirty="0" smtClean="0"/>
              <a:t>Povertà e disuguaglianza sono concetti diversi, le cui tendenze però spesso si accompagnano</a:t>
            </a:r>
            <a:endParaRPr lang="it-IT" sz="3600" dirty="0"/>
          </a:p>
        </p:txBody>
      </p:sp>
      <p:sp>
        <p:nvSpPr>
          <p:cNvPr id="3" name="Sottotitolo 2"/>
          <p:cNvSpPr>
            <a:spLocks noGrp="1"/>
          </p:cNvSpPr>
          <p:nvPr>
            <p:ph type="subTitle" idx="1"/>
          </p:nvPr>
        </p:nvSpPr>
        <p:spPr/>
        <p:txBody>
          <a:bodyPr/>
          <a:lstStyle/>
          <a:p>
            <a:r>
              <a:rPr lang="it-IT" dirty="0">
                <a:solidFill>
                  <a:srgbClr val="C00000"/>
                </a:solidFill>
              </a:rPr>
              <a:t>Come la povertà anche la disuguaglianza economica fra ricchi e poveri è aumentata, soprattutto dal 2008 con la crisi</a:t>
            </a:r>
          </a:p>
          <a:p>
            <a:endParaRPr lang="it-IT"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F52B9BE4-83E2-4424-8CA0-63E2AF3AA38D}" type="slidenum">
              <a:rPr lang="it-IT" smtClean="0"/>
              <a:pPr>
                <a:defRPr/>
              </a:pPr>
              <a:t>14</a:t>
            </a:fld>
            <a:endParaRPr lang="it-IT"/>
          </a:p>
        </p:txBody>
      </p:sp>
    </p:spTree>
    <p:extLst>
      <p:ext uri="{BB962C8B-B14F-4D97-AF65-F5344CB8AC3E}">
        <p14:creationId xmlns:p14="http://schemas.microsoft.com/office/powerpoint/2010/main" val="2891471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2276872"/>
            <a:ext cx="7772400" cy="3819128"/>
          </a:xfrm>
        </p:spPr>
        <p:txBody>
          <a:bodyPr/>
          <a:lstStyle/>
          <a:p>
            <a:pPr lvl="1">
              <a:buClr>
                <a:srgbClr val="FF0000"/>
              </a:buClr>
              <a:buFont typeface="Wingdings" panose="05000000000000000000" pitchFamily="2" charset="2"/>
              <a:buChar char="ü"/>
            </a:pPr>
            <a:r>
              <a:rPr lang="it-IT" sz="2400" dirty="0" smtClean="0"/>
              <a:t>Come </a:t>
            </a:r>
            <a:r>
              <a:rPr lang="it-IT" sz="2400" dirty="0"/>
              <a:t>in molti altri paesi </a:t>
            </a:r>
            <a:r>
              <a:rPr lang="it-IT" sz="2400" dirty="0" smtClean="0">
                <a:solidFill>
                  <a:srgbClr val="0070C0"/>
                </a:solidFill>
              </a:rPr>
              <a:t>in </a:t>
            </a:r>
            <a:r>
              <a:rPr lang="it-IT" sz="2400" dirty="0">
                <a:solidFill>
                  <a:srgbClr val="0070C0"/>
                </a:solidFill>
              </a:rPr>
              <a:t>Italia </a:t>
            </a:r>
            <a:r>
              <a:rPr lang="it-IT" sz="2400" dirty="0"/>
              <a:t>il rapporto è migliorato (reddito cresce, </a:t>
            </a:r>
            <a:r>
              <a:rPr lang="it-IT" sz="2400" dirty="0" smtClean="0"/>
              <a:t>disuguaglianza </a:t>
            </a:r>
            <a:r>
              <a:rPr lang="it-IT" sz="2400" dirty="0"/>
              <a:t>si riduce) fino al 2008, è peggiorato</a:t>
            </a:r>
            <a:r>
              <a:rPr lang="it-IT" sz="2400" dirty="0">
                <a:solidFill>
                  <a:srgbClr val="C00000"/>
                </a:solidFill>
              </a:rPr>
              <a:t> </a:t>
            </a:r>
            <a:r>
              <a:rPr lang="it-IT" sz="2400" dirty="0">
                <a:solidFill>
                  <a:srgbClr val="0070C0"/>
                </a:solidFill>
              </a:rPr>
              <a:t>(reddito si riduce, </a:t>
            </a:r>
            <a:r>
              <a:rPr lang="it-IT" sz="2400" dirty="0" smtClean="0">
                <a:solidFill>
                  <a:srgbClr val="0070C0"/>
                </a:solidFill>
              </a:rPr>
              <a:t>disuguaglianza </a:t>
            </a:r>
            <a:r>
              <a:rPr lang="it-IT" sz="2400" dirty="0">
                <a:solidFill>
                  <a:srgbClr val="0070C0"/>
                </a:solidFill>
              </a:rPr>
              <a:t>cresce) dal </a:t>
            </a:r>
            <a:r>
              <a:rPr lang="it-IT" sz="2400" dirty="0" smtClean="0">
                <a:solidFill>
                  <a:srgbClr val="0070C0"/>
                </a:solidFill>
              </a:rPr>
              <a:t>2008 in coincidenza </a:t>
            </a:r>
            <a:r>
              <a:rPr lang="it-IT" sz="2400" dirty="0">
                <a:solidFill>
                  <a:srgbClr val="0070C0"/>
                </a:solidFill>
              </a:rPr>
              <a:t>con la crisi</a:t>
            </a:r>
            <a:r>
              <a:rPr lang="it-IT" sz="2400" dirty="0"/>
              <a:t>, </a:t>
            </a:r>
            <a:endParaRPr lang="it-IT" sz="2400" dirty="0" smtClean="0"/>
          </a:p>
          <a:p>
            <a:pPr lvl="1">
              <a:buClr>
                <a:srgbClr val="FF0000"/>
              </a:buClr>
              <a:buFont typeface="Wingdings" panose="05000000000000000000" pitchFamily="2" charset="2"/>
              <a:buChar char="ü"/>
            </a:pPr>
            <a:r>
              <a:rPr lang="it-IT" sz="2400" dirty="0"/>
              <a:t>Per Ocse in Italia il 20% più ricco ha 11,4 volte il reddito medio del 10% più povero (media </a:t>
            </a:r>
            <a:r>
              <a:rPr lang="it-IT" sz="2400" dirty="0" smtClean="0"/>
              <a:t>Ocse: 4 </a:t>
            </a:r>
            <a:r>
              <a:rPr lang="it-IT" sz="2400" dirty="0"/>
              <a:t>volte)</a:t>
            </a:r>
          </a:p>
          <a:p>
            <a:pPr lvl="1">
              <a:buClr>
                <a:srgbClr val="FF0000"/>
              </a:buClr>
              <a:buFont typeface="Wingdings" panose="05000000000000000000" pitchFamily="2" charset="2"/>
              <a:buChar char="ü"/>
            </a:pPr>
            <a:r>
              <a:rPr lang="it-IT" sz="2400" dirty="0"/>
              <a:t>Il 20% della popolazione più ricco ha sei volte i redditi del 20% della popolazione più povera. Su 28 paesi UE siamo il 20° per disuguaglianza)</a:t>
            </a:r>
          </a:p>
          <a:p>
            <a:pPr lvl="1">
              <a:buClr>
                <a:srgbClr val="FF0000"/>
              </a:buClr>
              <a:buFont typeface="Wingdings" panose="05000000000000000000" pitchFamily="2" charset="2"/>
              <a:buChar char="ü"/>
            </a:pPr>
            <a:endParaRPr lang="it-IT" sz="2400" dirty="0"/>
          </a:p>
          <a:p>
            <a:endParaRPr lang="it-IT" dirty="0"/>
          </a:p>
        </p:txBody>
      </p:sp>
      <p:sp>
        <p:nvSpPr>
          <p:cNvPr id="3" name="Titolo 2"/>
          <p:cNvSpPr>
            <a:spLocks noGrp="1"/>
          </p:cNvSpPr>
          <p:nvPr>
            <p:ph type="title"/>
          </p:nvPr>
        </p:nvSpPr>
        <p:spPr>
          <a:xfrm>
            <a:off x="685800" y="260648"/>
            <a:ext cx="7772400" cy="2016224"/>
          </a:xfrm>
        </p:spPr>
        <p:txBody>
          <a:bodyPr/>
          <a:lstStyle/>
          <a:p>
            <a:pPr lvl="0"/>
            <a:r>
              <a:rPr lang="it-IT" sz="2800" dirty="0" smtClean="0">
                <a:solidFill>
                  <a:srgbClr val="C00000"/>
                </a:solidFill>
              </a:rPr>
              <a:t>Negli </a:t>
            </a:r>
            <a:r>
              <a:rPr lang="it-IT" sz="2800" dirty="0">
                <a:solidFill>
                  <a:srgbClr val="C00000"/>
                </a:solidFill>
              </a:rPr>
              <a:t>ultimi 30 anni (</a:t>
            </a:r>
            <a:r>
              <a:rPr lang="it-IT" sz="2800" dirty="0" smtClean="0">
                <a:solidFill>
                  <a:srgbClr val="C00000"/>
                </a:solidFill>
              </a:rPr>
              <a:t>1985-2012) nella </a:t>
            </a:r>
            <a:r>
              <a:rPr lang="it-IT" sz="2800" dirty="0">
                <a:solidFill>
                  <a:srgbClr val="C00000"/>
                </a:solidFill>
              </a:rPr>
              <a:t>maggior parte dei paesi </a:t>
            </a:r>
            <a:r>
              <a:rPr lang="it-IT" sz="2800" dirty="0" smtClean="0">
                <a:solidFill>
                  <a:srgbClr val="C00000"/>
                </a:solidFill>
              </a:rPr>
              <a:t>OECD la disuguaglianza economica fra ricchi e poveri è aumentata      ed  è </a:t>
            </a:r>
            <a:r>
              <a:rPr lang="it-IT" sz="2800" dirty="0">
                <a:solidFill>
                  <a:srgbClr val="C00000"/>
                </a:solidFill>
              </a:rPr>
              <a:t>ora al più alto </a:t>
            </a:r>
            <a:r>
              <a:rPr lang="it-IT" sz="2800" dirty="0" smtClean="0">
                <a:solidFill>
                  <a:srgbClr val="C00000"/>
                </a:solidFill>
              </a:rPr>
              <a:t>livello anche in Italia</a:t>
            </a: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15</a:t>
            </a:fld>
            <a:endParaRPr lang="it-IT"/>
          </a:p>
        </p:txBody>
      </p:sp>
    </p:spTree>
    <p:extLst>
      <p:ext uri="{BB962C8B-B14F-4D97-AF65-F5344CB8AC3E}">
        <p14:creationId xmlns:p14="http://schemas.microsoft.com/office/powerpoint/2010/main" val="4228136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043608" y="220513"/>
            <a:ext cx="7128792" cy="6118563"/>
          </a:xfrm>
          <a:prstGeom prst="rect">
            <a:avLst/>
          </a:prstGeom>
        </p:spPr>
      </p:pic>
    </p:spTree>
    <p:extLst>
      <p:ext uri="{BB962C8B-B14F-4D97-AF65-F5344CB8AC3E}">
        <p14:creationId xmlns:p14="http://schemas.microsoft.com/office/powerpoint/2010/main" val="9125201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solidFill>
                  <a:srgbClr val="C00000"/>
                </a:solidFill>
                <a:latin typeface="+mn-lt"/>
              </a:rPr>
              <a:t/>
            </a:r>
            <a:br>
              <a:rPr lang="it-IT" dirty="0" smtClean="0">
                <a:solidFill>
                  <a:srgbClr val="C00000"/>
                </a:solidFill>
                <a:latin typeface="+mn-lt"/>
              </a:rPr>
            </a:br>
            <a:r>
              <a:rPr lang="it-IT" sz="4000" dirty="0" smtClean="0">
                <a:solidFill>
                  <a:srgbClr val="C00000"/>
                </a:solidFill>
                <a:latin typeface="+mj-lt"/>
              </a:rPr>
              <a:t>Accentuate disuguaglianze e povertà nuocciono allo sviluppo e anche alla crescita economica </a:t>
            </a:r>
            <a:endParaRPr lang="it-IT" sz="4000" dirty="0">
              <a:solidFill>
                <a:srgbClr val="C00000"/>
              </a:solidFill>
              <a:latin typeface="+mj-lt"/>
            </a:endParaRPr>
          </a:p>
        </p:txBody>
      </p:sp>
      <p:sp>
        <p:nvSpPr>
          <p:cNvPr id="3" name="Segnaposto contenuto 2"/>
          <p:cNvSpPr>
            <a:spLocks noGrp="1"/>
          </p:cNvSpPr>
          <p:nvPr>
            <p:ph idx="1"/>
          </p:nvPr>
        </p:nvSpPr>
        <p:spPr/>
        <p:txBody>
          <a:bodyPr>
            <a:normAutofit fontScale="92500" lnSpcReduction="20000"/>
          </a:bodyPr>
          <a:lstStyle/>
          <a:p>
            <a:pPr lvl="0">
              <a:buFont typeface="Wingdings" panose="05000000000000000000" pitchFamily="2" charset="2"/>
              <a:buChar char="ü"/>
            </a:pPr>
            <a:endParaRPr lang="it-IT" dirty="0" smtClean="0"/>
          </a:p>
          <a:p>
            <a:pPr lvl="0">
              <a:lnSpc>
                <a:spcPct val="110000"/>
              </a:lnSpc>
              <a:buFont typeface="Wingdings" panose="05000000000000000000" pitchFamily="2" charset="2"/>
              <a:buChar char="ü"/>
            </a:pPr>
            <a:r>
              <a:rPr lang="it-IT" dirty="0" smtClean="0"/>
              <a:t>sui consumi</a:t>
            </a:r>
          </a:p>
          <a:p>
            <a:pPr lvl="0">
              <a:lnSpc>
                <a:spcPct val="110000"/>
              </a:lnSpc>
              <a:buFont typeface="Wingdings" panose="05000000000000000000" pitchFamily="2" charset="2"/>
              <a:buChar char="ü"/>
            </a:pPr>
            <a:r>
              <a:rPr lang="it-IT" dirty="0" smtClean="0"/>
              <a:t>sulle </a:t>
            </a:r>
            <a:r>
              <a:rPr lang="it-IT" dirty="0" err="1" smtClean="0"/>
              <a:t>capabilities</a:t>
            </a:r>
            <a:r>
              <a:rPr lang="it-IT" dirty="0" smtClean="0"/>
              <a:t> delle persone e dei contesti sociali </a:t>
            </a:r>
          </a:p>
          <a:p>
            <a:pPr lvl="0">
              <a:lnSpc>
                <a:spcPct val="110000"/>
              </a:lnSpc>
              <a:buFont typeface="Wingdings" panose="05000000000000000000" pitchFamily="2" charset="2"/>
              <a:buChar char="ü"/>
            </a:pPr>
            <a:r>
              <a:rPr lang="it-IT" dirty="0" smtClean="0"/>
              <a:t>sullo sviluppo e l’accumulazione del capitale umano</a:t>
            </a:r>
            <a:endParaRPr lang="it-IT" dirty="0"/>
          </a:p>
          <a:p>
            <a:pPr lvl="0">
              <a:lnSpc>
                <a:spcPct val="110000"/>
              </a:lnSpc>
              <a:buFont typeface="Wingdings" panose="05000000000000000000" pitchFamily="2" charset="2"/>
              <a:buChar char="ü"/>
            </a:pPr>
            <a:r>
              <a:rPr lang="it-IT" dirty="0" smtClean="0"/>
              <a:t>sulla </a:t>
            </a:r>
            <a:r>
              <a:rPr lang="it-IT" dirty="0"/>
              <a:t>crescita </a:t>
            </a:r>
            <a:r>
              <a:rPr lang="it-IT" dirty="0" smtClean="0"/>
              <a:t>economica </a:t>
            </a:r>
            <a:endParaRPr lang="it-IT" dirty="0"/>
          </a:p>
          <a:p>
            <a:pPr lvl="0">
              <a:lnSpc>
                <a:spcPct val="110000"/>
              </a:lnSpc>
              <a:buFont typeface="Wingdings" panose="05000000000000000000" pitchFamily="2" charset="2"/>
              <a:buChar char="ü"/>
            </a:pPr>
            <a:r>
              <a:rPr lang="it-IT" dirty="0" smtClean="0"/>
              <a:t>sulla democrazia</a:t>
            </a:r>
            <a:endParaRPr lang="it-IT" dirty="0"/>
          </a:p>
        </p:txBody>
      </p:sp>
    </p:spTree>
    <p:extLst>
      <p:ext uri="{BB962C8B-B14F-4D97-AF65-F5344CB8AC3E}">
        <p14:creationId xmlns:p14="http://schemas.microsoft.com/office/powerpoint/2010/main" val="36298376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sz="2400" dirty="0"/>
              <a:t>L’aumento delle </a:t>
            </a:r>
            <a:r>
              <a:rPr lang="it-IT" sz="2400" dirty="0" smtClean="0"/>
              <a:t>disuguaglianze </a:t>
            </a:r>
            <a:r>
              <a:rPr lang="it-IT" sz="2400" dirty="0"/>
              <a:t>di 0,3 punti dell’indice </a:t>
            </a:r>
            <a:r>
              <a:rPr lang="it-IT" sz="2400" dirty="0" err="1"/>
              <a:t>Gini</a:t>
            </a:r>
            <a:r>
              <a:rPr lang="it-IT" sz="2400" dirty="0"/>
              <a:t> degli ultimi vent’anni </a:t>
            </a:r>
            <a:r>
              <a:rPr lang="it-IT" sz="2400" dirty="0" smtClean="0"/>
              <a:t>ha </a:t>
            </a:r>
            <a:r>
              <a:rPr lang="it-IT" sz="2400" dirty="0"/>
              <a:t>ridotto la crescita dell’insieme dei paesi </a:t>
            </a:r>
            <a:r>
              <a:rPr lang="it-IT" sz="2400" dirty="0" smtClean="0"/>
              <a:t>nel </a:t>
            </a:r>
            <a:r>
              <a:rPr lang="it-IT" sz="2400" dirty="0"/>
              <a:t>periodo </a:t>
            </a:r>
            <a:r>
              <a:rPr lang="it-IT" sz="2400" dirty="0" smtClean="0"/>
              <a:t>del </a:t>
            </a:r>
            <a:r>
              <a:rPr lang="it-IT" sz="2400" dirty="0"/>
              <a:t>8,5</a:t>
            </a:r>
            <a:r>
              <a:rPr lang="it-IT" sz="2400" dirty="0" smtClean="0"/>
              <a:t>%</a:t>
            </a:r>
          </a:p>
          <a:p>
            <a:r>
              <a:rPr lang="it-IT" sz="2400" dirty="0"/>
              <a:t>Anche per l’Italia se la </a:t>
            </a:r>
            <a:r>
              <a:rPr lang="it-IT" sz="2400" dirty="0" smtClean="0"/>
              <a:t>disuguaglianza </a:t>
            </a:r>
            <a:r>
              <a:rPr lang="it-IT" sz="2400" dirty="0"/>
              <a:t>fosse rimasta al livello del 1985 invece di </a:t>
            </a:r>
            <a:r>
              <a:rPr lang="it-IT" sz="2400" dirty="0" smtClean="0"/>
              <a:t>aumentare, </a:t>
            </a:r>
            <a:r>
              <a:rPr lang="it-IT" sz="2400" dirty="0"/>
              <a:t>la crescita nel ventennio 1990-2010 sarebbe stata </a:t>
            </a:r>
            <a:r>
              <a:rPr lang="it-IT" sz="2400" dirty="0" smtClean="0"/>
              <a:t>maggiore </a:t>
            </a:r>
            <a:r>
              <a:rPr lang="it-IT" sz="2400" dirty="0"/>
              <a:t>per un 6% </a:t>
            </a:r>
            <a:r>
              <a:rPr lang="it-IT" sz="2400" dirty="0" smtClean="0"/>
              <a:t>cumulativo</a:t>
            </a:r>
          </a:p>
          <a:p>
            <a:r>
              <a:rPr lang="it-IT" sz="2400" dirty="0"/>
              <a:t>Paesi come la Francia e la Spagna in cui la disuguaglianza nel periodo non è cresciuta non hanno subito questo svantaggio.</a:t>
            </a:r>
          </a:p>
          <a:p>
            <a:pPr marL="0" indent="0">
              <a:buNone/>
            </a:pPr>
            <a:r>
              <a:rPr lang="it-IT" sz="2400" dirty="0"/>
              <a:t> </a:t>
            </a:r>
          </a:p>
          <a:p>
            <a:endParaRPr lang="it-IT" sz="2400" dirty="0"/>
          </a:p>
        </p:txBody>
      </p:sp>
      <p:sp>
        <p:nvSpPr>
          <p:cNvPr id="3" name="Titolo 2"/>
          <p:cNvSpPr>
            <a:spLocks noGrp="1"/>
          </p:cNvSpPr>
          <p:nvPr>
            <p:ph type="title"/>
          </p:nvPr>
        </p:nvSpPr>
        <p:spPr>
          <a:xfrm>
            <a:off x="685800" y="476672"/>
            <a:ext cx="7772400" cy="1659632"/>
          </a:xfrm>
        </p:spPr>
        <p:txBody>
          <a:bodyPr/>
          <a:lstStyle/>
          <a:p>
            <a:r>
              <a:rPr lang="it-IT" sz="2800" dirty="0" smtClean="0">
                <a:solidFill>
                  <a:srgbClr val="C00000"/>
                </a:solidFill>
              </a:rPr>
              <a:t>Le disuguaglianze </a:t>
            </a:r>
            <a:r>
              <a:rPr lang="it-IT" sz="2800" dirty="0">
                <a:solidFill>
                  <a:srgbClr val="C00000"/>
                </a:solidFill>
              </a:rPr>
              <a:t>hanno un effetto negativo, statisticamente significativo, sulla crescita a medio-lungo termine </a:t>
            </a:r>
            <a:r>
              <a:rPr lang="it-IT" sz="2800" dirty="0" smtClean="0">
                <a:solidFill>
                  <a:srgbClr val="C00000"/>
                </a:solidFill>
              </a:rPr>
              <a:t>(OECD</a:t>
            </a:r>
            <a:r>
              <a:rPr lang="it-IT" sz="2800" dirty="0">
                <a:solidFill>
                  <a:srgbClr val="C00000"/>
                </a:solidFill>
              </a:rPr>
              <a:t>, </a:t>
            </a:r>
            <a:r>
              <a:rPr lang="it-IT" sz="2800" dirty="0" smtClean="0">
                <a:solidFill>
                  <a:srgbClr val="C00000"/>
                </a:solidFill>
              </a:rPr>
              <a:t>2014)</a:t>
            </a:r>
            <a:r>
              <a:rPr lang="it-IT" sz="2800" dirty="0">
                <a:solidFill>
                  <a:srgbClr val="C00000"/>
                </a:solidFill>
              </a:rPr>
              <a:t/>
            </a:r>
            <a:br>
              <a:rPr lang="it-IT" sz="2800" dirty="0">
                <a:solidFill>
                  <a:srgbClr val="C00000"/>
                </a:solidFill>
              </a:rPr>
            </a:b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18</a:t>
            </a:fld>
            <a:endParaRPr lang="it-IT"/>
          </a:p>
        </p:txBody>
      </p:sp>
    </p:spTree>
    <p:extLst>
      <p:ext uri="{BB962C8B-B14F-4D97-AF65-F5344CB8AC3E}">
        <p14:creationId xmlns:p14="http://schemas.microsoft.com/office/powerpoint/2010/main" val="19363138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844824"/>
            <a:ext cx="7772400" cy="4251176"/>
          </a:xfrm>
        </p:spPr>
        <p:txBody>
          <a:bodyPr/>
          <a:lstStyle/>
          <a:p>
            <a:r>
              <a:rPr lang="it-IT" sz="2400" dirty="0" smtClean="0"/>
              <a:t>Obiettivo che va perseguito con continuità con un insieme di più politiche convergenti, fra le quali </a:t>
            </a:r>
            <a:r>
              <a:rPr lang="it-IT" sz="2400" dirty="0" smtClean="0">
                <a:solidFill>
                  <a:srgbClr val="0070C0"/>
                </a:solidFill>
              </a:rPr>
              <a:t>determinanti quelle occupazionali e fiscali</a:t>
            </a:r>
          </a:p>
          <a:p>
            <a:r>
              <a:rPr lang="it-IT" sz="2400" dirty="0" smtClean="0"/>
              <a:t>e anche con </a:t>
            </a:r>
            <a:r>
              <a:rPr lang="it-IT" sz="2400" dirty="0" smtClean="0">
                <a:solidFill>
                  <a:srgbClr val="006699"/>
                </a:solidFill>
              </a:rPr>
              <a:t>politiche sociali, mirate </a:t>
            </a:r>
            <a:r>
              <a:rPr lang="it-IT" sz="2400" dirty="0" smtClean="0"/>
              <a:t>a ridurre </a:t>
            </a:r>
            <a:r>
              <a:rPr lang="it-IT" sz="2400" dirty="0"/>
              <a:t>povertà e </a:t>
            </a:r>
            <a:r>
              <a:rPr lang="it-IT" sz="2400" dirty="0" smtClean="0"/>
              <a:t>diseguaglianze </a:t>
            </a:r>
            <a:r>
              <a:rPr lang="it-IT" sz="2400" dirty="0"/>
              <a:t>reddituali che colpiscono </a:t>
            </a:r>
            <a:r>
              <a:rPr lang="it-IT" sz="2400" dirty="0" smtClean="0"/>
              <a:t>ormai anche </a:t>
            </a:r>
            <a:r>
              <a:rPr lang="it-IT" sz="2400" dirty="0"/>
              <a:t>la bassa classe </a:t>
            </a:r>
            <a:r>
              <a:rPr lang="it-IT" sz="2400" dirty="0" smtClean="0"/>
              <a:t>media</a:t>
            </a:r>
          </a:p>
          <a:p>
            <a:r>
              <a:rPr lang="it-IT" sz="2400" dirty="0" smtClean="0"/>
              <a:t>un mix </a:t>
            </a:r>
            <a:r>
              <a:rPr lang="it-IT" sz="2400" dirty="0" smtClean="0">
                <a:solidFill>
                  <a:srgbClr val="0070C0"/>
                </a:solidFill>
              </a:rPr>
              <a:t>di erogazioni monetarie + </a:t>
            </a:r>
            <a:r>
              <a:rPr lang="it-IT" sz="2400" dirty="0" smtClean="0">
                <a:solidFill>
                  <a:srgbClr val="006699"/>
                </a:solidFill>
              </a:rPr>
              <a:t>accesso a servizi </a:t>
            </a:r>
            <a:r>
              <a:rPr lang="it-IT" sz="2400" dirty="0" smtClean="0"/>
              <a:t>di accompagnamento, socializzazione, qualificazione scolastica e lavorativa, tutela della </a:t>
            </a:r>
            <a:r>
              <a:rPr lang="it-IT" sz="2400" dirty="0"/>
              <a:t>salute, ben disegnati e ben implementati per non produrre sprechi e inefficienze </a:t>
            </a:r>
            <a:r>
              <a:rPr lang="it-IT" sz="2400" dirty="0" smtClean="0"/>
              <a:t>(OCSE)</a:t>
            </a:r>
            <a:r>
              <a:rPr lang="it-IT" dirty="0" smtClean="0"/>
              <a:t>.</a:t>
            </a:r>
          </a:p>
          <a:p>
            <a:endParaRPr lang="it-IT" sz="2400" dirty="0" smtClean="0"/>
          </a:p>
          <a:p>
            <a:endParaRPr lang="it-IT" sz="2400" dirty="0"/>
          </a:p>
        </p:txBody>
      </p:sp>
      <p:sp>
        <p:nvSpPr>
          <p:cNvPr id="3" name="Titolo 2"/>
          <p:cNvSpPr>
            <a:spLocks noGrp="1"/>
          </p:cNvSpPr>
          <p:nvPr>
            <p:ph type="title"/>
          </p:nvPr>
        </p:nvSpPr>
        <p:spPr>
          <a:xfrm>
            <a:off x="685800" y="609600"/>
            <a:ext cx="7772400" cy="1019200"/>
          </a:xfrm>
        </p:spPr>
        <p:txBody>
          <a:bodyPr/>
          <a:lstStyle/>
          <a:p>
            <a:r>
              <a:rPr lang="it-IT" sz="2800" dirty="0" smtClean="0">
                <a:solidFill>
                  <a:srgbClr val="C00000"/>
                </a:solidFill>
              </a:rPr>
              <a:t>Per ragioni sociali, ma anche economiche, occorre </a:t>
            </a:r>
            <a:r>
              <a:rPr lang="it-IT" sz="2800" dirty="0">
                <a:solidFill>
                  <a:srgbClr val="C00000"/>
                </a:solidFill>
              </a:rPr>
              <a:t>contrastare la crescita delle </a:t>
            </a:r>
            <a:r>
              <a:rPr lang="it-IT" sz="2800" dirty="0" smtClean="0">
                <a:solidFill>
                  <a:srgbClr val="C00000"/>
                </a:solidFill>
              </a:rPr>
              <a:t>disuguaglianze e della povertà</a:t>
            </a: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19</a:t>
            </a:fld>
            <a:endParaRPr lang="it-IT"/>
          </a:p>
        </p:txBody>
      </p:sp>
    </p:spTree>
    <p:extLst>
      <p:ext uri="{BB962C8B-B14F-4D97-AF65-F5344CB8AC3E}">
        <p14:creationId xmlns:p14="http://schemas.microsoft.com/office/powerpoint/2010/main" val="36075582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p>
            <a:pPr>
              <a:defRPr/>
            </a:pPr>
            <a:endParaRPr lang="it-IT" smtClean="0"/>
          </a:p>
          <a:p>
            <a:pPr>
              <a:defRPr/>
            </a:pPr>
            <a:fld id="{18369458-5CFB-43C0-9435-59DE91C397F3}" type="slidenum">
              <a:rPr lang="it-IT" smtClean="0"/>
              <a:pPr>
                <a:defRPr/>
              </a:pPr>
              <a:t>2</a:t>
            </a:fld>
            <a:endParaRPr lang="it-IT"/>
          </a:p>
        </p:txBody>
      </p:sp>
      <p:pic>
        <p:nvPicPr>
          <p:cNvPr id="3" name="Immagine 2"/>
          <p:cNvPicPr>
            <a:picLocks noChangeAspect="1"/>
          </p:cNvPicPr>
          <p:nvPr/>
        </p:nvPicPr>
        <p:blipFill>
          <a:blip r:embed="rId2"/>
          <a:stretch>
            <a:fillRect/>
          </a:stretch>
        </p:blipFill>
        <p:spPr>
          <a:xfrm>
            <a:off x="2267744" y="1268759"/>
            <a:ext cx="4071826" cy="5400601"/>
          </a:xfrm>
          <a:prstGeom prst="rect">
            <a:avLst/>
          </a:prstGeom>
        </p:spPr>
      </p:pic>
    </p:spTree>
    <p:extLst>
      <p:ext uri="{BB962C8B-B14F-4D97-AF65-F5344CB8AC3E}">
        <p14:creationId xmlns:p14="http://schemas.microsoft.com/office/powerpoint/2010/main" val="362973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908721"/>
            <a:ext cx="7772400" cy="2691730"/>
          </a:xfrm>
        </p:spPr>
        <p:txBody>
          <a:bodyPr/>
          <a:lstStyle/>
          <a:p>
            <a:r>
              <a:rPr lang="it-IT" sz="2800" dirty="0" smtClean="0">
                <a:solidFill>
                  <a:srgbClr val="C00000"/>
                </a:solidFill>
              </a:rPr>
              <a:t>In Italia con la crisi più disuguaglianze e più povertà.</a:t>
            </a:r>
            <a:br>
              <a:rPr lang="it-IT" sz="2800" dirty="0" smtClean="0">
                <a:solidFill>
                  <a:srgbClr val="C00000"/>
                </a:solidFill>
              </a:rPr>
            </a:br>
            <a:r>
              <a:rPr lang="it-IT" sz="2800" dirty="0">
                <a:solidFill>
                  <a:srgbClr val="C00000"/>
                </a:solidFill>
              </a:rPr>
              <a:t/>
            </a:r>
            <a:br>
              <a:rPr lang="it-IT" sz="2800" dirty="0">
                <a:solidFill>
                  <a:srgbClr val="C00000"/>
                </a:solidFill>
              </a:rPr>
            </a:br>
            <a:r>
              <a:rPr lang="it-IT" sz="4000" dirty="0" smtClean="0">
                <a:solidFill>
                  <a:srgbClr val="C00000"/>
                </a:solidFill>
              </a:rPr>
              <a:t> </a:t>
            </a:r>
            <a:r>
              <a:rPr lang="it-IT" sz="3600" dirty="0" smtClean="0"/>
              <a:t>Esito inevitabile?</a:t>
            </a:r>
            <a:endParaRPr lang="it-IT" sz="3600" dirty="0"/>
          </a:p>
        </p:txBody>
      </p:sp>
      <p:sp>
        <p:nvSpPr>
          <p:cNvPr id="3" name="Sottotitolo 2"/>
          <p:cNvSpPr>
            <a:spLocks noGrp="1"/>
          </p:cNvSpPr>
          <p:nvPr>
            <p:ph type="subTitle" idx="1"/>
          </p:nvPr>
        </p:nvSpPr>
        <p:spPr/>
        <p:txBody>
          <a:bodyPr/>
          <a:lstStyle/>
          <a:p>
            <a:r>
              <a:rPr lang="it-IT" sz="3600" dirty="0" smtClean="0">
                <a:solidFill>
                  <a:srgbClr val="C00000"/>
                </a:solidFill>
              </a:rPr>
              <a:t>I dati di realtà condannano le nostre tradizionali politiche sociali nazionali</a:t>
            </a:r>
            <a:endParaRPr lang="it-IT" sz="36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F52B9BE4-83E2-4424-8CA0-63E2AF3AA38D}" type="slidenum">
              <a:rPr lang="it-IT" smtClean="0"/>
              <a:pPr>
                <a:defRPr/>
              </a:pPr>
              <a:t>20</a:t>
            </a:fld>
            <a:endParaRPr lang="it-IT"/>
          </a:p>
        </p:txBody>
      </p:sp>
    </p:spTree>
    <p:extLst>
      <p:ext uri="{BB962C8B-B14F-4D97-AF65-F5344CB8AC3E}">
        <p14:creationId xmlns:p14="http://schemas.microsoft.com/office/powerpoint/2010/main" val="26539618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5800" y="-387424"/>
            <a:ext cx="7772400" cy="1635968"/>
          </a:xfrm>
        </p:spPr>
        <p:txBody>
          <a:bodyPr>
            <a:normAutofit fontScale="90000"/>
          </a:bodyPr>
          <a:lstStyle/>
          <a:p>
            <a:r>
              <a:rPr lang="it-IT" dirty="0" smtClean="0">
                <a:solidFill>
                  <a:srgbClr val="C00000"/>
                </a:solidFill>
                <a:latin typeface="+mn-lt"/>
              </a:rPr>
              <a:t/>
            </a:r>
            <a:br>
              <a:rPr lang="it-IT" dirty="0" smtClean="0">
                <a:solidFill>
                  <a:srgbClr val="C00000"/>
                </a:solidFill>
                <a:latin typeface="+mn-lt"/>
              </a:rPr>
            </a:br>
            <a:r>
              <a:rPr lang="it-IT" sz="4000" dirty="0" smtClean="0">
                <a:solidFill>
                  <a:srgbClr val="C00000"/>
                </a:solidFill>
                <a:latin typeface="+mj-lt"/>
              </a:rPr>
              <a:t>L’inadeguatezza </a:t>
            </a:r>
            <a:r>
              <a:rPr lang="it-IT" sz="4000" dirty="0">
                <a:solidFill>
                  <a:srgbClr val="C00000"/>
                </a:solidFill>
                <a:latin typeface="+mj-lt"/>
              </a:rPr>
              <a:t>delle tradizionali politiche </a:t>
            </a:r>
            <a:r>
              <a:rPr lang="it-IT" sz="4000" dirty="0" smtClean="0">
                <a:solidFill>
                  <a:srgbClr val="C00000"/>
                </a:solidFill>
                <a:latin typeface="+mj-lt"/>
              </a:rPr>
              <a:t>assistenziali </a:t>
            </a:r>
            <a:r>
              <a:rPr lang="it-IT" sz="4000" dirty="0">
                <a:solidFill>
                  <a:srgbClr val="C00000"/>
                </a:solidFill>
                <a:latin typeface="+mj-lt"/>
              </a:rPr>
              <a:t>nazionali </a:t>
            </a:r>
          </a:p>
        </p:txBody>
      </p:sp>
      <p:sp>
        <p:nvSpPr>
          <p:cNvPr id="3" name="Segnaposto contenuto 2"/>
          <p:cNvSpPr>
            <a:spLocks noGrp="1"/>
          </p:cNvSpPr>
          <p:nvPr>
            <p:ph idx="1"/>
          </p:nvPr>
        </p:nvSpPr>
        <p:spPr>
          <a:xfrm>
            <a:off x="685800" y="1412776"/>
            <a:ext cx="7772400" cy="4683224"/>
          </a:xfrm>
        </p:spPr>
        <p:txBody>
          <a:bodyPr/>
          <a:lstStyle/>
          <a:p>
            <a:pPr lvl="0">
              <a:buFont typeface="Wingdings" panose="05000000000000000000" pitchFamily="2" charset="2"/>
              <a:buChar char="ü"/>
            </a:pPr>
            <a:r>
              <a:rPr lang="it-IT" sz="2000" dirty="0" smtClean="0"/>
              <a:t>La </a:t>
            </a:r>
            <a:r>
              <a:rPr lang="it-IT" sz="2000" dirty="0">
                <a:solidFill>
                  <a:srgbClr val="006699"/>
                </a:solidFill>
              </a:rPr>
              <a:t>frammentazione </a:t>
            </a:r>
            <a:r>
              <a:rPr lang="it-IT" sz="2000" dirty="0" smtClean="0">
                <a:solidFill>
                  <a:srgbClr val="006699"/>
                </a:solidFill>
              </a:rPr>
              <a:t>e incoerenza </a:t>
            </a:r>
            <a:r>
              <a:rPr lang="it-IT" sz="2000" dirty="0" smtClean="0"/>
              <a:t>delle </a:t>
            </a:r>
            <a:r>
              <a:rPr lang="it-IT" sz="2000" dirty="0"/>
              <a:t>tradizionali </a:t>
            </a:r>
            <a:r>
              <a:rPr lang="it-IT" sz="2000" dirty="0" smtClean="0"/>
              <a:t>misure </a:t>
            </a:r>
            <a:r>
              <a:rPr lang="it-IT" sz="2000" dirty="0" smtClean="0"/>
              <a:t>(40 </a:t>
            </a:r>
            <a:r>
              <a:rPr lang="it-IT" sz="2000" dirty="0" smtClean="0"/>
              <a:t>misure per redditi insufficienti</a:t>
            </a:r>
            <a:r>
              <a:rPr lang="it-IT" sz="2000" dirty="0" smtClean="0"/>
              <a:t>)</a:t>
            </a:r>
          </a:p>
          <a:p>
            <a:pPr lvl="0">
              <a:buFont typeface="Wingdings" panose="05000000000000000000" pitchFamily="2" charset="2"/>
              <a:buChar char="ü"/>
            </a:pPr>
            <a:r>
              <a:rPr lang="it-IT" sz="2000" dirty="0" smtClean="0"/>
              <a:t>La caratterizzazione </a:t>
            </a:r>
            <a:r>
              <a:rPr lang="it-IT" sz="2000" dirty="0" smtClean="0">
                <a:solidFill>
                  <a:srgbClr val="0070C0"/>
                </a:solidFill>
              </a:rPr>
              <a:t>categoriale e corporativa</a:t>
            </a:r>
            <a:endParaRPr lang="it-IT" sz="2000" dirty="0" smtClean="0">
              <a:solidFill>
                <a:srgbClr val="0070C0"/>
              </a:solidFill>
            </a:endParaRPr>
          </a:p>
          <a:p>
            <a:pPr>
              <a:buFont typeface="Wingdings" panose="05000000000000000000" pitchFamily="2" charset="2"/>
              <a:buChar char="ü"/>
            </a:pPr>
            <a:r>
              <a:rPr lang="it-IT" sz="2000" dirty="0"/>
              <a:t>La distribuzione </a:t>
            </a:r>
            <a:r>
              <a:rPr lang="it-IT" sz="2000" dirty="0" smtClean="0">
                <a:solidFill>
                  <a:srgbClr val="006699"/>
                </a:solidFill>
              </a:rPr>
              <a:t>non equitativa </a:t>
            </a:r>
            <a:r>
              <a:rPr lang="it-IT" sz="2000" dirty="0" smtClean="0"/>
              <a:t>e poco redistributiva</a:t>
            </a:r>
          </a:p>
          <a:p>
            <a:pPr>
              <a:buFont typeface="Wingdings" panose="05000000000000000000" pitchFamily="2" charset="2"/>
              <a:buChar char="ü"/>
            </a:pPr>
            <a:r>
              <a:rPr lang="it-IT" altLang="it-IT" sz="2000" dirty="0" smtClean="0"/>
              <a:t>L’assoluta </a:t>
            </a:r>
            <a:r>
              <a:rPr lang="it-IT" altLang="it-IT" sz="2000" dirty="0" smtClean="0">
                <a:solidFill>
                  <a:srgbClr val="006699"/>
                </a:solidFill>
              </a:rPr>
              <a:t>prevalenza di </a:t>
            </a:r>
            <a:r>
              <a:rPr lang="it-IT" altLang="it-IT" sz="2000" dirty="0">
                <a:solidFill>
                  <a:srgbClr val="006699"/>
                </a:solidFill>
              </a:rPr>
              <a:t>erogazioni monetarie e </a:t>
            </a:r>
            <a:r>
              <a:rPr lang="it-IT" altLang="it-IT" sz="2000" dirty="0" smtClean="0">
                <a:solidFill>
                  <a:srgbClr val="006699"/>
                </a:solidFill>
              </a:rPr>
              <a:t>detrazioni </a:t>
            </a:r>
            <a:r>
              <a:rPr lang="it-IT" altLang="it-IT" sz="2000" dirty="0">
                <a:solidFill>
                  <a:srgbClr val="006699"/>
                </a:solidFill>
              </a:rPr>
              <a:t>fiscali nazionali</a:t>
            </a:r>
            <a:r>
              <a:rPr lang="it-IT" altLang="it-IT" sz="2000" dirty="0"/>
              <a:t>, 60 miliardi, l’80% della </a:t>
            </a:r>
            <a:r>
              <a:rPr lang="it-IT" altLang="it-IT" sz="2000" dirty="0" smtClean="0"/>
              <a:t>spesa (diritti esigibili), rispetto </a:t>
            </a:r>
            <a:r>
              <a:rPr lang="it-IT" altLang="it-IT" sz="2000" dirty="0"/>
              <a:t>alle prestazioni </a:t>
            </a:r>
            <a:r>
              <a:rPr lang="it-IT" altLang="it-IT" sz="2000" dirty="0" smtClean="0"/>
              <a:t>locali e dei servizi, diritti condizionati a risorse assegnate</a:t>
            </a:r>
            <a:endParaRPr lang="it-IT" altLang="it-IT" sz="2000" dirty="0"/>
          </a:p>
          <a:p>
            <a:pPr>
              <a:buFont typeface="Wingdings" panose="05000000000000000000" pitchFamily="2" charset="2"/>
              <a:buChar char="ü"/>
            </a:pPr>
            <a:r>
              <a:rPr lang="it-IT" altLang="it-IT" sz="2000" dirty="0" smtClean="0">
                <a:solidFill>
                  <a:srgbClr val="006699"/>
                </a:solidFill>
              </a:rPr>
              <a:t>Il </a:t>
            </a:r>
            <a:r>
              <a:rPr lang="it-IT" altLang="it-IT" sz="2000" dirty="0">
                <a:solidFill>
                  <a:srgbClr val="006699"/>
                </a:solidFill>
              </a:rPr>
              <a:t>centralismo</a:t>
            </a:r>
            <a:r>
              <a:rPr lang="it-IT" altLang="it-IT" sz="2000" dirty="0"/>
              <a:t>, e quindi la lontananza e la mancata lettura </a:t>
            </a:r>
            <a:r>
              <a:rPr lang="it-IT" altLang="it-IT" sz="2000" dirty="0" smtClean="0"/>
              <a:t>specifica </a:t>
            </a:r>
            <a:r>
              <a:rPr lang="it-IT" altLang="it-IT" sz="2000" dirty="0"/>
              <a:t>dei bisogni, che ricevono prestazioni rigide e standardizzate. La spesa assistenziale dei Comuni, è di solo 7 miliardi, un decimo del totale di 72 miliardi</a:t>
            </a:r>
            <a:r>
              <a:rPr lang="it-IT" altLang="it-IT" sz="2000" dirty="0" smtClean="0"/>
              <a:t>.</a:t>
            </a:r>
            <a:r>
              <a:rPr lang="it-IT" sz="2000" dirty="0">
                <a:solidFill>
                  <a:srgbClr val="C00000"/>
                </a:solidFill>
              </a:rPr>
              <a:t> </a:t>
            </a:r>
            <a:endParaRPr lang="it-IT" sz="2000" dirty="0" smtClean="0">
              <a:solidFill>
                <a:srgbClr val="C00000"/>
              </a:solidFill>
            </a:endParaRPr>
          </a:p>
          <a:p>
            <a:pPr>
              <a:buFont typeface="Wingdings" panose="05000000000000000000" pitchFamily="2" charset="2"/>
              <a:buChar char="ü"/>
            </a:pPr>
            <a:r>
              <a:rPr lang="it-IT" sz="2000" dirty="0" smtClean="0">
                <a:solidFill>
                  <a:srgbClr val="006699"/>
                </a:solidFill>
              </a:rPr>
              <a:t>La </a:t>
            </a:r>
            <a:r>
              <a:rPr lang="it-IT" sz="2000" dirty="0">
                <a:solidFill>
                  <a:srgbClr val="006699"/>
                </a:solidFill>
              </a:rPr>
              <a:t>mancanza di una misura </a:t>
            </a:r>
            <a:r>
              <a:rPr lang="it-IT" sz="2000" dirty="0" smtClean="0">
                <a:solidFill>
                  <a:srgbClr val="006699"/>
                </a:solidFill>
              </a:rPr>
              <a:t>universale di </a:t>
            </a:r>
            <a:r>
              <a:rPr lang="it-IT" sz="2000" dirty="0">
                <a:solidFill>
                  <a:srgbClr val="006699"/>
                </a:solidFill>
              </a:rPr>
              <a:t>contrasto della povertà</a:t>
            </a:r>
            <a:r>
              <a:rPr lang="it-IT" sz="2000" dirty="0">
                <a:solidFill>
                  <a:srgbClr val="C00000"/>
                </a:solidFill>
              </a:rPr>
              <a:t>, </a:t>
            </a:r>
            <a:r>
              <a:rPr lang="it-IT" sz="2000" dirty="0" smtClean="0"/>
              <a:t>da tempo esistente </a:t>
            </a:r>
            <a:r>
              <a:rPr lang="it-IT" sz="2000" dirty="0"/>
              <a:t>in altri paesi europei</a:t>
            </a:r>
            <a:endParaRPr lang="it-IT" sz="2000" dirty="0" smtClean="0"/>
          </a:p>
          <a:p>
            <a:pPr lvl="0">
              <a:buFont typeface="Wingdings" panose="05000000000000000000" pitchFamily="2" charset="2"/>
              <a:buChar char="ü"/>
            </a:pPr>
            <a:endParaRPr lang="it-IT" sz="2400" dirty="0"/>
          </a:p>
        </p:txBody>
      </p:sp>
    </p:spTree>
    <p:extLst>
      <p:ext uri="{BB962C8B-B14F-4D97-AF65-F5344CB8AC3E}">
        <p14:creationId xmlns:p14="http://schemas.microsoft.com/office/powerpoint/2010/main" val="373337216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66764" y="980728"/>
            <a:ext cx="7772400" cy="5616624"/>
          </a:xfrm>
        </p:spPr>
        <p:txBody>
          <a:bodyPr/>
          <a:lstStyle/>
          <a:p>
            <a:r>
              <a:rPr lang="it-IT" sz="2400" dirty="0" smtClean="0"/>
              <a:t>Il 44% </a:t>
            </a:r>
            <a:r>
              <a:rPr lang="it-IT" sz="2400" dirty="0"/>
              <a:t>delle famiglie in povertà assoluta, cioè non in grado di condurre una vita umanamente dignitosa, rimangono senza alcun sostegno</a:t>
            </a:r>
            <a:r>
              <a:rPr lang="it-IT" sz="2400" dirty="0" smtClean="0"/>
              <a:t>, e anche con Rei ci vorranno anni per assicurarlo</a:t>
            </a:r>
          </a:p>
          <a:p>
            <a:r>
              <a:rPr lang="it-IT" sz="2400" dirty="0" smtClean="0"/>
              <a:t>un </a:t>
            </a:r>
            <a:r>
              <a:rPr lang="it-IT" sz="2400" dirty="0"/>
              <a:t>quarto </a:t>
            </a:r>
            <a:r>
              <a:rPr lang="it-IT" sz="2400" dirty="0" smtClean="0"/>
              <a:t>delle spese assistenziali, </a:t>
            </a:r>
            <a:r>
              <a:rPr lang="it-IT" sz="2400" dirty="0"/>
              <a:t>60 </a:t>
            </a:r>
            <a:r>
              <a:rPr lang="it-IT" sz="2400" dirty="0" smtClean="0"/>
              <a:t>miliardi, </a:t>
            </a:r>
            <a:r>
              <a:rPr lang="it-IT" sz="2400" dirty="0"/>
              <a:t>va </a:t>
            </a:r>
            <a:r>
              <a:rPr lang="it-IT" sz="2400" dirty="0" smtClean="0"/>
              <a:t>ai 4/10 di </a:t>
            </a:r>
            <a:r>
              <a:rPr lang="it-IT" sz="2400" dirty="0"/>
              <a:t>famiglie benestanti o addirittura </a:t>
            </a:r>
            <a:r>
              <a:rPr lang="it-IT" sz="2400" dirty="0" smtClean="0"/>
              <a:t>ricche</a:t>
            </a:r>
          </a:p>
          <a:p>
            <a:r>
              <a:rPr lang="it-IT" sz="2400" dirty="0" smtClean="0"/>
              <a:t>tutti </a:t>
            </a:r>
            <a:r>
              <a:rPr lang="it-IT" sz="2400" dirty="0"/>
              <a:t>i non autosufficienti ricevono lo stesso modesto contributo monetario, quando hanno fabbisogni di assistenza molto diversi. </a:t>
            </a:r>
            <a:endParaRPr lang="it-IT" sz="2400" dirty="0" smtClean="0"/>
          </a:p>
          <a:p>
            <a:r>
              <a:rPr lang="it-IT" sz="2400" dirty="0" smtClean="0"/>
              <a:t>fra </a:t>
            </a:r>
            <a:r>
              <a:rPr lang="it-IT" sz="2400" dirty="0"/>
              <a:t>famiglie di analoga composizione e </a:t>
            </a:r>
            <a:r>
              <a:rPr lang="it-IT" sz="2400" dirty="0" smtClean="0"/>
              <a:t>condizione alcune beneficiano </a:t>
            </a:r>
            <a:r>
              <a:rPr lang="it-IT" sz="2400" dirty="0"/>
              <a:t>di assegni famigliari e altre </a:t>
            </a:r>
            <a:r>
              <a:rPr lang="it-IT" sz="2400" dirty="0" smtClean="0"/>
              <a:t>no. </a:t>
            </a:r>
          </a:p>
          <a:p>
            <a:r>
              <a:rPr lang="it-IT" sz="2400" dirty="0" smtClean="0"/>
              <a:t>chi ha più reddito e paga l’Irpef beneficia delle detrazioni fiscali per le famiglie, non gode di alcun beneficio</a:t>
            </a:r>
            <a:r>
              <a:rPr lang="it-IT" sz="2000" dirty="0" smtClean="0"/>
              <a:t> </a:t>
            </a:r>
            <a:r>
              <a:rPr lang="it-IT" sz="2400" dirty="0" smtClean="0"/>
              <a:t>chi non ha neppure un reddito Irpef</a:t>
            </a:r>
            <a:endParaRPr lang="it-IT" sz="2000" dirty="0"/>
          </a:p>
        </p:txBody>
      </p:sp>
      <p:sp>
        <p:nvSpPr>
          <p:cNvPr id="3" name="Titolo 2"/>
          <p:cNvSpPr>
            <a:spLocks noGrp="1"/>
          </p:cNvSpPr>
          <p:nvPr>
            <p:ph type="title"/>
          </p:nvPr>
        </p:nvSpPr>
        <p:spPr>
          <a:xfrm>
            <a:off x="0" y="260649"/>
            <a:ext cx="9144000" cy="720080"/>
          </a:xfrm>
        </p:spPr>
        <p:txBody>
          <a:bodyPr/>
          <a:lstStyle/>
          <a:p>
            <a:r>
              <a:rPr lang="it-IT" sz="3600" dirty="0">
                <a:solidFill>
                  <a:srgbClr val="C00000"/>
                </a:solidFill>
              </a:rPr>
              <a:t/>
            </a:r>
            <a:br>
              <a:rPr lang="it-IT" sz="3600" dirty="0">
                <a:solidFill>
                  <a:srgbClr val="C00000"/>
                </a:solidFill>
              </a:rPr>
            </a:br>
            <a:r>
              <a:rPr lang="it-IT" sz="3200" dirty="0" smtClean="0">
                <a:solidFill>
                  <a:srgbClr val="C00000"/>
                </a:solidFill>
              </a:rPr>
              <a:t>Alcune evidenze di non equità e non efficacia</a:t>
            </a:r>
            <a:r>
              <a:rPr lang="it-IT" sz="3600" dirty="0">
                <a:solidFill>
                  <a:srgbClr val="C00000"/>
                </a:solidFill>
              </a:rPr>
              <a:t/>
            </a:r>
            <a:br>
              <a:rPr lang="it-IT" sz="3600" dirty="0">
                <a:solidFill>
                  <a:srgbClr val="C00000"/>
                </a:solidFill>
              </a:rPr>
            </a:br>
            <a:endParaRPr lang="it-IT" sz="36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22</a:t>
            </a:fld>
            <a:endParaRPr lang="it-IT"/>
          </a:p>
        </p:txBody>
      </p:sp>
    </p:spTree>
    <p:extLst>
      <p:ext uri="{BB962C8B-B14F-4D97-AF65-F5344CB8AC3E}">
        <p14:creationId xmlns:p14="http://schemas.microsoft.com/office/powerpoint/2010/main" val="28314220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905708" y="538422"/>
            <a:ext cx="7772400" cy="1143000"/>
          </a:xfrm>
        </p:spPr>
        <p:txBody>
          <a:bodyPr/>
          <a:lstStyle/>
          <a:p>
            <a:r>
              <a:rPr lang="it-IT" sz="2800" dirty="0" smtClean="0">
                <a:solidFill>
                  <a:srgbClr val="C00000"/>
                </a:solidFill>
              </a:rPr>
              <a:t>Osserviamo allora che il tasso </a:t>
            </a:r>
            <a:r>
              <a:rPr lang="it-IT" sz="2800" dirty="0">
                <a:solidFill>
                  <a:srgbClr val="C00000"/>
                </a:solidFill>
              </a:rPr>
              <a:t>di popolazione a rischio di povertà prima e dopo i trasferimenti </a:t>
            </a:r>
            <a:r>
              <a:rPr lang="it-IT" sz="2800" dirty="0" smtClean="0">
                <a:solidFill>
                  <a:srgbClr val="C00000"/>
                </a:solidFill>
              </a:rPr>
              <a:t>sociali evidenzia la scarsa efficacia del nostro sistema (2014)</a:t>
            </a: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23</a:t>
            </a:fld>
            <a:endParaRPr lang="it-IT"/>
          </a:p>
        </p:txBody>
      </p:sp>
      <p:pic>
        <p:nvPicPr>
          <p:cNvPr id="5" name="Segnaposto contenuto 4" descr="http://ec.europa.eu/eurostat/statistics-explained/images/b/bb/At-risk-of-poverty_rate_before_and_after_social_transfers%2C_2014_%28%C2%B9%29_%28%25%29_YB16.pn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1981200"/>
            <a:ext cx="7200800" cy="4114800"/>
          </a:xfrm>
          <a:prstGeom prst="rect">
            <a:avLst/>
          </a:prstGeom>
          <a:noFill/>
          <a:ln>
            <a:noFill/>
          </a:ln>
        </p:spPr>
      </p:pic>
      <p:cxnSp>
        <p:nvCxnSpPr>
          <p:cNvPr id="6" name="Connettore 2 5"/>
          <p:cNvCxnSpPr/>
          <p:nvPr/>
        </p:nvCxnSpPr>
        <p:spPr bwMode="auto">
          <a:xfrm rot="16200000">
            <a:off x="6174000" y="5256000"/>
            <a:ext cx="720000" cy="0"/>
          </a:xfrm>
          <a:prstGeom prst="straightConnector1">
            <a:avLst/>
          </a:prstGeom>
          <a:ln w="63500">
            <a:solidFill>
              <a:srgbClr val="FF0000"/>
            </a:solidFill>
            <a:headEnd type="none" w="med" len="med"/>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888541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34881"/>
            <a:ext cx="8229600" cy="1143000"/>
          </a:xfrm>
        </p:spPr>
        <p:txBody>
          <a:bodyPr>
            <a:normAutofit fontScale="90000"/>
          </a:bodyPr>
          <a:lstStyle/>
          <a:p>
            <a:r>
              <a:rPr lang="it-IT" sz="2400" b="0" dirty="0" smtClean="0">
                <a:solidFill>
                  <a:srgbClr val="C00000"/>
                </a:solidFill>
                <a:latin typeface="Arial" panose="020B0604020202020204" pitchFamily="34" charset="0"/>
                <a:cs typeface="Arial" panose="020B0604020202020204" pitchFamily="34" charset="0"/>
              </a:rPr>
              <a:t>Osserviamo che a tale bassa efficacia concorre anche la ripartizione sociale della spesa assistenziale italiana, assai meno redistributiva di quella di altri paesi europei</a:t>
            </a:r>
            <a:endParaRPr lang="it-IT" sz="2400" b="0" dirty="0">
              <a:solidFill>
                <a:srgbClr val="C00000"/>
              </a:solidFill>
              <a:latin typeface="Arial" panose="020B0604020202020204" pitchFamily="34" charset="0"/>
              <a:cs typeface="Arial" panose="020B0604020202020204" pitchFamily="34" charset="0"/>
            </a:endParaRPr>
          </a:p>
        </p:txBody>
      </p:sp>
      <p:sp>
        <p:nvSpPr>
          <p:cNvPr id="4" name="Segnaposto data 3"/>
          <p:cNvSpPr>
            <a:spLocks noGrp="1"/>
          </p:cNvSpPr>
          <p:nvPr>
            <p:ph type="dt" sz="half" idx="10"/>
          </p:nvPr>
        </p:nvSpPr>
        <p:spPr/>
        <p:txBody>
          <a:bodyPr/>
          <a:lstStyle/>
          <a:p>
            <a:r>
              <a:rPr lang="it-IT" smtClean="0">
                <a:solidFill>
                  <a:prstClr val="black"/>
                </a:solidFill>
              </a:rPr>
              <a:t>Milano, 8 aprile 2016</a:t>
            </a:r>
            <a:endParaRPr lang="en-US" sz="800" dirty="0" smtClean="0">
              <a:solidFill>
                <a:prstClr val="black"/>
              </a:solidFill>
            </a:endParaRPr>
          </a:p>
        </p:txBody>
      </p:sp>
      <p:graphicFrame>
        <p:nvGraphicFramePr>
          <p:cNvPr id="5" name="Segnaposto contenuto 4"/>
          <p:cNvGraphicFramePr>
            <a:graphicFrameLocks noGrp="1"/>
          </p:cNvGraphicFramePr>
          <p:nvPr>
            <p:ph idx="1"/>
            <p:extLst/>
          </p:nvPr>
        </p:nvGraphicFramePr>
        <p:xfrm>
          <a:off x="457200" y="2060848"/>
          <a:ext cx="8229600" cy="4065315"/>
        </p:xfrm>
        <a:graphic>
          <a:graphicData uri="http://schemas.openxmlformats.org/drawingml/2006/chart">
            <c:chart xmlns:c="http://schemas.openxmlformats.org/drawingml/2006/chart" xmlns:r="http://schemas.openxmlformats.org/officeDocument/2006/relationships" r:id="rId3"/>
          </a:graphicData>
        </a:graphic>
      </p:graphicFrame>
      <p:sp>
        <p:nvSpPr>
          <p:cNvPr id="6" name="CasellaDiTesto 5"/>
          <p:cNvSpPr txBox="1"/>
          <p:nvPr/>
        </p:nvSpPr>
        <p:spPr>
          <a:xfrm>
            <a:off x="899592" y="1412776"/>
            <a:ext cx="7344816" cy="707886"/>
          </a:xfrm>
          <a:prstGeom prst="rect">
            <a:avLst/>
          </a:prstGeom>
          <a:noFill/>
        </p:spPr>
        <p:txBody>
          <a:bodyPr wrap="square" rtlCol="0">
            <a:spAutoFit/>
          </a:bodyPr>
          <a:lstStyle/>
          <a:p>
            <a:pPr algn="ctr" eaLnBrk="1" fontAlgn="auto" hangingPunct="1">
              <a:spcBef>
                <a:spcPts val="0"/>
              </a:spcBef>
              <a:spcAft>
                <a:spcPts val="0"/>
              </a:spcAft>
            </a:pPr>
            <a:r>
              <a:rPr lang="it-IT" sz="2000" b="1" dirty="0" smtClean="0">
                <a:solidFill>
                  <a:prstClr val="black"/>
                </a:solidFill>
                <a:latin typeface="Calibri"/>
              </a:rPr>
              <a:t>EU - Silc: Quota della spesa per trasferimenti monetari (escluse le pensioni) che va a ciascun quintile di reddito disponibile</a:t>
            </a:r>
            <a:endParaRPr lang="it-IT" sz="2000" b="1" dirty="0">
              <a:solidFill>
                <a:prstClr val="black"/>
              </a:solidFill>
              <a:latin typeface="Calibri"/>
            </a:endParaRPr>
          </a:p>
        </p:txBody>
      </p:sp>
    </p:spTree>
    <p:extLst>
      <p:ext uri="{BB962C8B-B14F-4D97-AF65-F5344CB8AC3E}">
        <p14:creationId xmlns:p14="http://schemas.microsoft.com/office/powerpoint/2010/main" val="11494622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sz="2400" dirty="0" smtClean="0">
                <a:solidFill>
                  <a:srgbClr val="C00000"/>
                </a:solidFill>
              </a:rPr>
              <a:t>La </a:t>
            </a:r>
            <a:r>
              <a:rPr lang="it-IT" sz="2400" dirty="0">
                <a:solidFill>
                  <a:srgbClr val="C00000"/>
                </a:solidFill>
              </a:rPr>
              <a:t>distribuzione sociale delle attuali erogazioni monetarie </a:t>
            </a:r>
            <a:r>
              <a:rPr lang="it-IT" sz="2400" dirty="0" smtClean="0">
                <a:solidFill>
                  <a:srgbClr val="C00000"/>
                </a:solidFill>
              </a:rPr>
              <a:t>ne evidenzia l’incoerenza </a:t>
            </a:r>
            <a:r>
              <a:rPr lang="it-IT" sz="2400" dirty="0">
                <a:solidFill>
                  <a:srgbClr val="C00000"/>
                </a:solidFill>
              </a:rPr>
              <a:t>rispetto alla distribuzione dei </a:t>
            </a:r>
            <a:r>
              <a:rPr lang="it-IT" sz="2400" dirty="0" smtClean="0">
                <a:solidFill>
                  <a:srgbClr val="C00000"/>
                </a:solidFill>
              </a:rPr>
              <a:t>bisogni: il 35,4% del totale e il 31,3% delle misure contro povertà va ai 5 decili </a:t>
            </a:r>
            <a:r>
              <a:rPr lang="it-IT" sz="2400" dirty="0" err="1" smtClean="0">
                <a:solidFill>
                  <a:srgbClr val="C00000"/>
                </a:solidFill>
              </a:rPr>
              <a:t>Isee</a:t>
            </a:r>
            <a:r>
              <a:rPr lang="it-IT" sz="2400" dirty="0" smtClean="0">
                <a:solidFill>
                  <a:srgbClr val="C00000"/>
                </a:solidFill>
              </a:rPr>
              <a:t> superiori</a:t>
            </a:r>
            <a:endParaRPr lang="it-IT" sz="24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25</a:t>
            </a:fld>
            <a:endParaRPr lang="it-IT"/>
          </a:p>
        </p:txBody>
      </p:sp>
      <p:pic>
        <p:nvPicPr>
          <p:cNvPr id="5" name="Picture 2"/>
          <p:cNvPicPr>
            <a:picLocks noGrp="1"/>
          </p:cNvPicPr>
          <p:nvPr>
            <p:ph idx="1"/>
          </p:nvPr>
        </p:nvPicPr>
        <p:blipFill rotWithShape="1">
          <a:blip r:embed="rId2" cstate="print">
            <a:extLst>
              <a:ext uri="{28A0092B-C50C-407E-A947-70E740481C1C}">
                <a14:useLocalDpi xmlns:a14="http://schemas.microsoft.com/office/drawing/2010/main" val="0"/>
              </a:ext>
            </a:extLst>
          </a:blip>
          <a:srcRect l="2273" b="3540"/>
          <a:stretch/>
        </p:blipFill>
        <p:spPr bwMode="auto">
          <a:xfrm>
            <a:off x="685800" y="2348756"/>
            <a:ext cx="7772400" cy="3379688"/>
          </a:xfrm>
          <a:prstGeom prst="rect">
            <a:avLst/>
          </a:prstGeom>
          <a:noFill/>
          <a:ln>
            <a:noFill/>
          </a:ln>
          <a:extLst>
            <a:ext uri="{53640926-AAD7-44D8-BBD7-CCE9431645EC}">
              <a14:shadowObscured xmlns:a14="http://schemas.microsoft.com/office/drawing/2010/main"/>
            </a:ext>
          </a:extLst>
        </p:spPr>
      </p:pic>
      <p:sp>
        <p:nvSpPr>
          <p:cNvPr id="6" name="Rettangolo 5"/>
          <p:cNvSpPr/>
          <p:nvPr/>
        </p:nvSpPr>
        <p:spPr>
          <a:xfrm>
            <a:off x="1691680" y="3960000"/>
            <a:ext cx="6084000" cy="126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301677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1149350" y="2060848"/>
            <a:ext cx="6972300" cy="3408091"/>
          </a:xfrm>
        </p:spPr>
        <p:txBody>
          <a:bodyPr>
            <a:noAutofit/>
          </a:bodyPr>
          <a:lstStyle/>
          <a:p>
            <a:pPr>
              <a:buClr>
                <a:srgbClr val="C00000"/>
              </a:buClr>
              <a:buFont typeface="Wingdings" panose="05000000000000000000" pitchFamily="2" charset="2"/>
              <a:buChar char="ü"/>
            </a:pPr>
            <a:r>
              <a:rPr lang="it-IT" sz="2400" dirty="0">
                <a:solidFill>
                  <a:srgbClr val="C00000"/>
                </a:solidFill>
              </a:rPr>
              <a:t>s</a:t>
            </a:r>
            <a:r>
              <a:rPr lang="it-IT" sz="2400" dirty="0" smtClean="0">
                <a:solidFill>
                  <a:srgbClr val="C00000"/>
                </a:solidFill>
              </a:rPr>
              <a:t>viluppo </a:t>
            </a:r>
            <a:r>
              <a:rPr lang="it-IT" sz="2400" dirty="0" smtClean="0"/>
              <a:t>economico rallentato</a:t>
            </a:r>
          </a:p>
          <a:p>
            <a:pPr>
              <a:buClr>
                <a:srgbClr val="C00000"/>
              </a:buClr>
              <a:buFont typeface="Wingdings" panose="05000000000000000000" pitchFamily="2" charset="2"/>
              <a:buChar char="ü"/>
            </a:pPr>
            <a:r>
              <a:rPr lang="it-IT" sz="2400" dirty="0" smtClean="0">
                <a:solidFill>
                  <a:srgbClr val="C00000"/>
                </a:solidFill>
              </a:rPr>
              <a:t>povertà </a:t>
            </a:r>
            <a:r>
              <a:rPr lang="it-IT" sz="2400" dirty="0" smtClean="0"/>
              <a:t>largamente </a:t>
            </a:r>
            <a:r>
              <a:rPr lang="it-IT" sz="2400" dirty="0"/>
              <a:t>legate </a:t>
            </a:r>
            <a:r>
              <a:rPr lang="it-IT" sz="2400" dirty="0" smtClean="0"/>
              <a:t>a mancanza o </a:t>
            </a:r>
            <a:r>
              <a:rPr lang="it-IT" sz="2400" dirty="0"/>
              <a:t>precarietà del </a:t>
            </a:r>
            <a:r>
              <a:rPr lang="it-IT" sz="2400" dirty="0">
                <a:solidFill>
                  <a:srgbClr val="C00000"/>
                </a:solidFill>
              </a:rPr>
              <a:t>lavoro</a:t>
            </a:r>
            <a:r>
              <a:rPr lang="it-IT" sz="2400" dirty="0" smtClean="0"/>
              <a:t>, aumentano </a:t>
            </a:r>
            <a:r>
              <a:rPr lang="it-IT" sz="2400" dirty="0" err="1" smtClean="0"/>
              <a:t>working</a:t>
            </a:r>
            <a:r>
              <a:rPr lang="it-IT" sz="2400" dirty="0" smtClean="0"/>
              <a:t> </a:t>
            </a:r>
            <a:r>
              <a:rPr lang="it-IT" sz="2400" dirty="0" err="1" smtClean="0"/>
              <a:t>poor</a:t>
            </a:r>
            <a:endParaRPr lang="it-IT" sz="2400" dirty="0" smtClean="0"/>
          </a:p>
          <a:p>
            <a:pPr>
              <a:buClr>
                <a:srgbClr val="C00000"/>
              </a:buClr>
              <a:buFont typeface="Wingdings" panose="05000000000000000000" pitchFamily="2" charset="2"/>
              <a:buChar char="ü"/>
            </a:pPr>
            <a:r>
              <a:rPr lang="it-IT" sz="2400" dirty="0"/>
              <a:t>difficile condizione e gravissima disoccupazione dei </a:t>
            </a:r>
            <a:r>
              <a:rPr lang="it-IT" sz="2400" dirty="0" smtClean="0"/>
              <a:t>giovani, </a:t>
            </a:r>
            <a:r>
              <a:rPr lang="it-IT" sz="2400" dirty="0"/>
              <a:t>difficoltà delle giovani </a:t>
            </a:r>
            <a:r>
              <a:rPr lang="it-IT" sz="2400" dirty="0" smtClean="0"/>
              <a:t>famiglie con più figli, delle persone sole</a:t>
            </a:r>
          </a:p>
          <a:p>
            <a:pPr>
              <a:buClr>
                <a:srgbClr val="C00000"/>
              </a:buClr>
              <a:buFont typeface="Wingdings" panose="05000000000000000000" pitchFamily="2" charset="2"/>
              <a:buChar char="ü"/>
            </a:pPr>
            <a:r>
              <a:rPr lang="it-IT" sz="2400" dirty="0" smtClean="0"/>
              <a:t> </a:t>
            </a:r>
            <a:r>
              <a:rPr lang="it-IT" sz="2400" dirty="0"/>
              <a:t>invecchiamento della </a:t>
            </a:r>
            <a:r>
              <a:rPr lang="it-IT" sz="2400" dirty="0" smtClean="0"/>
              <a:t>popolazione con  </a:t>
            </a:r>
            <a:r>
              <a:rPr lang="it-IT" sz="2400" dirty="0"/>
              <a:t>oneri </a:t>
            </a:r>
            <a:r>
              <a:rPr lang="it-IT" sz="2400" dirty="0" smtClean="0"/>
              <a:t>sulle </a:t>
            </a:r>
            <a:r>
              <a:rPr lang="it-IT" sz="2400" dirty="0"/>
              <a:t>famiglie per la cura di </a:t>
            </a:r>
            <a:r>
              <a:rPr lang="it-IT" sz="2400" dirty="0" smtClean="0">
                <a:solidFill>
                  <a:srgbClr val="C00000"/>
                </a:solidFill>
              </a:rPr>
              <a:t>non autosufficienti </a:t>
            </a:r>
            <a:r>
              <a:rPr lang="it-IT" sz="2400" dirty="0">
                <a:solidFill>
                  <a:srgbClr val="C00000"/>
                </a:solidFill>
              </a:rPr>
              <a:t>o </a:t>
            </a:r>
            <a:r>
              <a:rPr lang="it-IT" sz="2400" dirty="0" smtClean="0">
                <a:solidFill>
                  <a:srgbClr val="C00000"/>
                </a:solidFill>
              </a:rPr>
              <a:t>disabili</a:t>
            </a:r>
          </a:p>
          <a:p>
            <a:pPr>
              <a:buClr>
                <a:srgbClr val="C00000"/>
              </a:buClr>
              <a:buFont typeface="Wingdings" panose="05000000000000000000" pitchFamily="2" charset="2"/>
              <a:buChar char="ü"/>
            </a:pPr>
            <a:r>
              <a:rPr lang="it-IT" sz="2400" dirty="0"/>
              <a:t> </a:t>
            </a:r>
            <a:r>
              <a:rPr lang="it-IT" sz="2400" dirty="0" smtClean="0"/>
              <a:t>l’immigrazione, fra </a:t>
            </a:r>
            <a:r>
              <a:rPr lang="it-IT" sz="2400" dirty="0"/>
              <a:t>rifiuto </a:t>
            </a:r>
            <a:r>
              <a:rPr lang="it-IT" sz="2400" dirty="0" smtClean="0"/>
              <a:t>e criminalizzazione, e accoglienza </a:t>
            </a:r>
            <a:r>
              <a:rPr lang="it-IT" sz="2400" dirty="0"/>
              <a:t>e </a:t>
            </a:r>
            <a:r>
              <a:rPr lang="it-IT" sz="2400" dirty="0" smtClean="0"/>
              <a:t>integrazione </a:t>
            </a:r>
          </a:p>
        </p:txBody>
      </p:sp>
      <p:sp>
        <p:nvSpPr>
          <p:cNvPr id="3" name="Titolo 2"/>
          <p:cNvSpPr>
            <a:spLocks noGrp="1"/>
          </p:cNvSpPr>
          <p:nvPr>
            <p:ph type="title"/>
          </p:nvPr>
        </p:nvSpPr>
        <p:spPr>
          <a:xfrm>
            <a:off x="1149350" y="260648"/>
            <a:ext cx="7156451" cy="2011064"/>
          </a:xfrm>
        </p:spPr>
        <p:txBody>
          <a:bodyPr>
            <a:normAutofit/>
          </a:bodyPr>
          <a:lstStyle/>
          <a:p>
            <a:r>
              <a:rPr lang="it-IT" sz="2800" dirty="0">
                <a:solidFill>
                  <a:srgbClr val="C00000"/>
                </a:solidFill>
                <a:latin typeface="+mj-lt"/>
              </a:rPr>
              <a:t>A questo </a:t>
            </a:r>
            <a:r>
              <a:rPr lang="it-IT" sz="2800" dirty="0" smtClean="0">
                <a:solidFill>
                  <a:srgbClr val="C00000"/>
                </a:solidFill>
                <a:latin typeface="+mj-lt"/>
              </a:rPr>
              <a:t>zoppicante sistema </a:t>
            </a:r>
            <a:r>
              <a:rPr lang="it-IT" sz="2800" dirty="0">
                <a:solidFill>
                  <a:srgbClr val="C00000"/>
                </a:solidFill>
                <a:latin typeface="+mj-lt"/>
              </a:rPr>
              <a:t>assistenziale si propongono sfide nuove e complesse che il nostro paese non è stato e non è tuttora in grado di affrontare</a:t>
            </a:r>
          </a:p>
        </p:txBody>
      </p:sp>
      <p:sp>
        <p:nvSpPr>
          <p:cNvPr id="4" name="Segnaposto numero diapositiva 3"/>
          <p:cNvSpPr>
            <a:spLocks noGrp="1"/>
          </p:cNvSpPr>
          <p:nvPr>
            <p:ph type="sldNum" sz="quarter" idx="4294967295"/>
          </p:nvPr>
        </p:nvSpPr>
        <p:spPr/>
        <p:txBody>
          <a:bodyPr/>
          <a:lstStyle/>
          <a:p>
            <a:pPr>
              <a:defRPr/>
            </a:pPr>
            <a:endParaRPr lang="it-IT" smtClean="0"/>
          </a:p>
          <a:p>
            <a:pPr>
              <a:defRPr/>
            </a:pPr>
            <a:fld id="{5669D557-FACF-4ED1-8706-E9A44212F7EA}" type="slidenum">
              <a:rPr lang="it-IT" smtClean="0"/>
              <a:pPr>
                <a:defRPr/>
              </a:pPr>
              <a:t>26</a:t>
            </a:fld>
            <a:endParaRPr lang="it-IT"/>
          </a:p>
        </p:txBody>
      </p:sp>
    </p:spTree>
    <p:extLst>
      <p:ext uri="{BB962C8B-B14F-4D97-AF65-F5344CB8AC3E}">
        <p14:creationId xmlns:p14="http://schemas.microsoft.com/office/powerpoint/2010/main" val="19510955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47959" y="-171400"/>
            <a:ext cx="7772400" cy="1728192"/>
          </a:xfrm>
        </p:spPr>
        <p:txBody>
          <a:bodyPr>
            <a:normAutofit/>
          </a:bodyPr>
          <a:lstStyle/>
          <a:p>
            <a:pPr algn="l"/>
            <a:r>
              <a:rPr lang="it-IT" dirty="0" smtClean="0">
                <a:solidFill>
                  <a:srgbClr val="C00000"/>
                </a:solidFill>
                <a:latin typeface="+mn-lt"/>
              </a:rPr>
              <a:t/>
            </a:r>
            <a:br>
              <a:rPr lang="it-IT" dirty="0" smtClean="0">
                <a:solidFill>
                  <a:srgbClr val="C00000"/>
                </a:solidFill>
                <a:latin typeface="+mn-lt"/>
              </a:rPr>
            </a:br>
            <a:r>
              <a:rPr lang="it-IT" sz="3100" dirty="0" smtClean="0">
                <a:solidFill>
                  <a:srgbClr val="C00000"/>
                </a:solidFill>
                <a:latin typeface="+mj-lt"/>
              </a:rPr>
              <a:t> La difficile </a:t>
            </a:r>
            <a:r>
              <a:rPr lang="it-IT" sz="3100" dirty="0">
                <a:solidFill>
                  <a:srgbClr val="C00000"/>
                </a:solidFill>
                <a:latin typeface="+mj-lt"/>
              </a:rPr>
              <a:t>evoluzione delle </a:t>
            </a:r>
            <a:r>
              <a:rPr lang="it-IT" sz="3100" dirty="0" smtClean="0">
                <a:solidFill>
                  <a:srgbClr val="C00000"/>
                </a:solidFill>
                <a:latin typeface="+mj-lt"/>
              </a:rPr>
              <a:t>politiche contro la povertà in Italia</a:t>
            </a:r>
            <a:endParaRPr lang="it-IT" sz="3100" dirty="0">
              <a:solidFill>
                <a:srgbClr val="C00000"/>
              </a:solidFill>
              <a:latin typeface="+mj-lt"/>
            </a:endParaRPr>
          </a:p>
        </p:txBody>
      </p:sp>
      <p:sp>
        <p:nvSpPr>
          <p:cNvPr id="3" name="Segnaposto contenuto 2"/>
          <p:cNvSpPr>
            <a:spLocks noGrp="1"/>
          </p:cNvSpPr>
          <p:nvPr>
            <p:ph idx="1"/>
          </p:nvPr>
        </p:nvSpPr>
        <p:spPr>
          <a:xfrm>
            <a:off x="633659" y="1916832"/>
            <a:ext cx="7886700" cy="4176464"/>
          </a:xfrm>
        </p:spPr>
        <p:txBody>
          <a:bodyPr>
            <a:normAutofit fontScale="25000" lnSpcReduction="20000"/>
          </a:bodyPr>
          <a:lstStyle/>
          <a:p>
            <a:pPr>
              <a:lnSpc>
                <a:spcPct val="120000"/>
              </a:lnSpc>
              <a:buFont typeface="Wingdings" panose="05000000000000000000" pitchFamily="2" charset="2"/>
              <a:buChar char="ü"/>
            </a:pPr>
            <a:r>
              <a:rPr lang="it-IT" sz="8000" dirty="0" smtClean="0"/>
              <a:t>Analisi </a:t>
            </a:r>
            <a:r>
              <a:rPr lang="it-IT" sz="8000" dirty="0"/>
              <a:t>e proposte espresse da ricerca sociale e </a:t>
            </a:r>
            <a:r>
              <a:rPr lang="it-IT" sz="8000" dirty="0" smtClean="0"/>
              <a:t>politica, Commissione Onofri</a:t>
            </a:r>
            <a:endParaRPr lang="it-IT" sz="8000" dirty="0"/>
          </a:p>
          <a:p>
            <a:pPr lvl="0">
              <a:lnSpc>
                <a:spcPct val="120000"/>
              </a:lnSpc>
              <a:buFont typeface="Wingdings" panose="05000000000000000000" pitchFamily="2" charset="2"/>
              <a:buChar char="ü"/>
            </a:pPr>
            <a:r>
              <a:rPr lang="it-IT" sz="8000" dirty="0" smtClean="0"/>
              <a:t>La </a:t>
            </a:r>
            <a:r>
              <a:rPr lang="it-IT" sz="8000" dirty="0"/>
              <a:t>prima sperimentazione del </a:t>
            </a:r>
            <a:r>
              <a:rPr lang="it-IT" sz="8000" dirty="0" smtClean="0"/>
              <a:t>RMI della Ministro Turco</a:t>
            </a:r>
          </a:p>
          <a:p>
            <a:pPr lvl="0">
              <a:lnSpc>
                <a:spcPct val="120000"/>
              </a:lnSpc>
              <a:buFont typeface="Wingdings" panose="05000000000000000000" pitchFamily="2" charset="2"/>
              <a:buChar char="ü"/>
            </a:pPr>
            <a:r>
              <a:rPr lang="it-IT" sz="8000" dirty="0" smtClean="0"/>
              <a:t>Segue totale abbandono, salve alcune regioni</a:t>
            </a:r>
          </a:p>
          <a:p>
            <a:pPr>
              <a:lnSpc>
                <a:spcPct val="120000"/>
              </a:lnSpc>
              <a:buFont typeface="Wingdings" panose="05000000000000000000" pitchFamily="2" charset="2"/>
              <a:buChar char="ü"/>
            </a:pPr>
            <a:r>
              <a:rPr lang="it-IT" sz="8000" dirty="0" smtClean="0"/>
              <a:t>Con crisi dal 2007 crescente </a:t>
            </a:r>
            <a:r>
              <a:rPr lang="it-IT" sz="8000" dirty="0"/>
              <a:t>diffusione e espressione di disagio </a:t>
            </a:r>
            <a:r>
              <a:rPr lang="it-IT" sz="8000" dirty="0" smtClean="0"/>
              <a:t>sociale</a:t>
            </a:r>
          </a:p>
          <a:p>
            <a:pPr lvl="0">
              <a:lnSpc>
                <a:spcPct val="120000"/>
              </a:lnSpc>
              <a:buFont typeface="Wingdings" panose="05000000000000000000" pitchFamily="2" charset="2"/>
              <a:buChar char="ü"/>
            </a:pPr>
            <a:r>
              <a:rPr lang="it-IT" sz="8000" dirty="0" smtClean="0"/>
              <a:t>L’introduzione dell’</a:t>
            </a:r>
            <a:r>
              <a:rPr lang="it-IT" sz="8000" dirty="0" err="1" smtClean="0"/>
              <a:t>Isee</a:t>
            </a:r>
            <a:r>
              <a:rPr lang="it-IT" sz="8000" dirty="0"/>
              <a:t>, </a:t>
            </a:r>
            <a:r>
              <a:rPr lang="it-IT" sz="8000" dirty="0" smtClean="0"/>
              <a:t>livello essenziale di assistenza</a:t>
            </a:r>
          </a:p>
          <a:p>
            <a:pPr>
              <a:lnSpc>
                <a:spcPct val="120000"/>
              </a:lnSpc>
              <a:buFont typeface="Wingdings" panose="05000000000000000000" pitchFamily="2" charset="2"/>
              <a:buChar char="ü"/>
            </a:pPr>
            <a:r>
              <a:rPr lang="it-IT" sz="8000" dirty="0" smtClean="0"/>
              <a:t>Graduale constatazione </a:t>
            </a:r>
            <a:r>
              <a:rPr lang="it-IT" sz="8000" dirty="0"/>
              <a:t>pochezza dei modestissimi interventi </a:t>
            </a:r>
            <a:r>
              <a:rPr lang="it-IT" sz="8000" dirty="0" smtClean="0"/>
              <a:t>attivati</a:t>
            </a:r>
          </a:p>
          <a:p>
            <a:pPr lvl="0">
              <a:lnSpc>
                <a:spcPct val="120000"/>
              </a:lnSpc>
              <a:buFont typeface="Wingdings" panose="05000000000000000000" pitchFamily="2" charset="2"/>
              <a:buChar char="ü"/>
            </a:pPr>
            <a:r>
              <a:rPr lang="it-IT" sz="8000" dirty="0" smtClean="0"/>
              <a:t>Dal </a:t>
            </a:r>
            <a:r>
              <a:rPr lang="it-IT" sz="8000" dirty="0"/>
              <a:t>2013, </a:t>
            </a:r>
            <a:r>
              <a:rPr lang="it-IT" sz="8000" dirty="0" smtClean="0"/>
              <a:t>da Social Card al </a:t>
            </a:r>
            <a:r>
              <a:rPr lang="it-IT" sz="8000" dirty="0"/>
              <a:t>Sia </a:t>
            </a:r>
            <a:r>
              <a:rPr lang="it-IT" sz="8000" dirty="0" smtClean="0"/>
              <a:t> (Letta, Giovannini, Guerra); </a:t>
            </a:r>
          </a:p>
          <a:p>
            <a:pPr lvl="0">
              <a:lnSpc>
                <a:spcPct val="120000"/>
              </a:lnSpc>
              <a:buFont typeface="Wingdings" panose="05000000000000000000" pitchFamily="2" charset="2"/>
              <a:buChar char="ü"/>
            </a:pPr>
            <a:r>
              <a:rPr lang="it-IT" sz="8000" dirty="0"/>
              <a:t>Nasce e cresce l’Alleanza contro la povertà</a:t>
            </a:r>
            <a:endParaRPr lang="it-IT" sz="8000" dirty="0" smtClean="0"/>
          </a:p>
          <a:p>
            <a:pPr>
              <a:lnSpc>
                <a:spcPct val="120000"/>
              </a:lnSpc>
              <a:buFont typeface="Wingdings" panose="05000000000000000000" pitchFamily="2" charset="2"/>
              <a:buChar char="ü"/>
            </a:pPr>
            <a:r>
              <a:rPr lang="it-IT" sz="8000" dirty="0"/>
              <a:t>Il varo del </a:t>
            </a:r>
            <a:r>
              <a:rPr lang="it-IT" sz="8000" dirty="0" smtClean="0"/>
              <a:t>Rei</a:t>
            </a:r>
          </a:p>
          <a:p>
            <a:pPr>
              <a:lnSpc>
                <a:spcPct val="120000"/>
              </a:lnSpc>
              <a:buFont typeface="Wingdings" panose="05000000000000000000" pitchFamily="2" charset="2"/>
              <a:buChar char="ü"/>
            </a:pPr>
            <a:r>
              <a:rPr lang="it-IT" sz="8000" dirty="0" smtClean="0"/>
              <a:t>Il reddito di cittadinanza</a:t>
            </a:r>
            <a:endParaRPr lang="it-IT" sz="8000" dirty="0"/>
          </a:p>
          <a:p>
            <a:pPr lvl="0">
              <a:buFont typeface="Wingdings" panose="05000000000000000000" pitchFamily="2" charset="2"/>
              <a:buChar char="ü"/>
            </a:pPr>
            <a:endParaRPr lang="it-IT" sz="4400" dirty="0"/>
          </a:p>
          <a:p>
            <a:endParaRPr lang="it-IT" dirty="0"/>
          </a:p>
        </p:txBody>
      </p:sp>
    </p:spTree>
    <p:extLst>
      <p:ext uri="{BB962C8B-B14F-4D97-AF65-F5344CB8AC3E}">
        <p14:creationId xmlns:p14="http://schemas.microsoft.com/office/powerpoint/2010/main" val="392254075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Proposte di riforma</a:t>
            </a:r>
            <a:endParaRPr lang="it-IT" dirty="0"/>
          </a:p>
        </p:txBody>
      </p:sp>
      <p:sp>
        <p:nvSpPr>
          <p:cNvPr id="3" name="Sottotitolo 2"/>
          <p:cNvSpPr>
            <a:spLocks noGrp="1"/>
          </p:cNvSpPr>
          <p:nvPr>
            <p:ph type="subTitle"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endParaRPr lang="it-IT" smtClean="0"/>
          </a:p>
          <a:p>
            <a:pPr>
              <a:defRPr/>
            </a:pPr>
            <a:fld id="{F52B9BE4-83E2-4424-8CA0-63E2AF3AA38D}" type="slidenum">
              <a:rPr lang="it-IT" smtClean="0"/>
              <a:pPr>
                <a:defRPr/>
              </a:pPr>
              <a:t>28</a:t>
            </a:fld>
            <a:endParaRPr lang="it-IT"/>
          </a:p>
        </p:txBody>
      </p:sp>
    </p:spTree>
    <p:extLst>
      <p:ext uri="{BB962C8B-B14F-4D97-AF65-F5344CB8AC3E}">
        <p14:creationId xmlns:p14="http://schemas.microsoft.com/office/powerpoint/2010/main" val="1460982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r>
              <a:rPr lang="it-IT" sz="2800" dirty="0"/>
              <a:t>In merito abbiamo fatto come </a:t>
            </a:r>
            <a:r>
              <a:rPr lang="it-IT" sz="2800" dirty="0" err="1" smtClean="0"/>
              <a:t>Irs</a:t>
            </a:r>
            <a:r>
              <a:rPr lang="it-IT" sz="2800" dirty="0" smtClean="0"/>
              <a:t>, </a:t>
            </a:r>
            <a:r>
              <a:rPr lang="it-IT" sz="2800" dirty="0" err="1" smtClean="0"/>
              <a:t>Capp</a:t>
            </a:r>
            <a:r>
              <a:rPr lang="it-IT" sz="2800" dirty="0" smtClean="0"/>
              <a:t> di Modena, </a:t>
            </a:r>
            <a:r>
              <a:rPr lang="it-IT" sz="2800" dirty="0"/>
              <a:t>e Pss una proposta, su cui abbiamo lavorato dal 2013 al 2016, riprendendo la impostazione della Commissione Onofri (Governo Prodi,1996</a:t>
            </a:r>
            <a:r>
              <a:rPr lang="it-IT" sz="2800" dirty="0" smtClean="0">
                <a:solidFill>
                  <a:srgbClr val="C00000"/>
                </a:solidFill>
              </a:rPr>
              <a:t>)</a:t>
            </a:r>
          </a:p>
          <a:p>
            <a:r>
              <a:rPr lang="it-IT" sz="2800" dirty="0" smtClean="0">
                <a:solidFill>
                  <a:srgbClr val="C00000"/>
                </a:solidFill>
              </a:rPr>
              <a:t>Uno stimolo per </a:t>
            </a:r>
            <a:r>
              <a:rPr lang="it-IT" sz="2800" dirty="0">
                <a:solidFill>
                  <a:srgbClr val="C00000"/>
                </a:solidFill>
              </a:rPr>
              <a:t>discutere, correggere, migliorare, nel caso </a:t>
            </a:r>
            <a:r>
              <a:rPr lang="it-IT" sz="2800" dirty="0" smtClean="0">
                <a:solidFill>
                  <a:srgbClr val="C00000"/>
                </a:solidFill>
              </a:rPr>
              <a:t>rilanciare</a:t>
            </a:r>
            <a:endParaRPr lang="it-IT" dirty="0" smtClean="0">
              <a:solidFill>
                <a:srgbClr val="C00000"/>
              </a:solidFill>
            </a:endParaRPr>
          </a:p>
          <a:p>
            <a:pPr marL="0" indent="0">
              <a:buNone/>
            </a:pPr>
            <a:r>
              <a:rPr lang="it-IT" sz="2400" dirty="0" smtClean="0">
                <a:solidFill>
                  <a:srgbClr val="C00000"/>
                </a:solidFill>
              </a:rPr>
              <a:t>(</a:t>
            </a:r>
            <a:r>
              <a:rPr lang="it-IT" sz="2400" i="1" dirty="0" smtClean="0">
                <a:solidFill>
                  <a:srgbClr val="C00000"/>
                </a:solidFill>
              </a:rPr>
              <a:t>Costruiamo il welfare dei diritti, Prospettive Sociali e Sanitarie, 2016, n.2)</a:t>
            </a:r>
            <a:endParaRPr lang="it-IT" sz="2400" i="1" dirty="0"/>
          </a:p>
        </p:txBody>
      </p:sp>
      <p:sp>
        <p:nvSpPr>
          <p:cNvPr id="3" name="Titolo 2"/>
          <p:cNvSpPr>
            <a:spLocks noGrp="1"/>
          </p:cNvSpPr>
          <p:nvPr>
            <p:ph type="title"/>
          </p:nvPr>
        </p:nvSpPr>
        <p:spPr/>
        <p:txBody>
          <a:bodyPr/>
          <a:lstStyle/>
          <a:p>
            <a:r>
              <a:rPr lang="it-IT" sz="4000" dirty="0" smtClean="0"/>
              <a:t>E’ urgente riallargare il discorso a tutto l’arco delle politiche sociali</a:t>
            </a:r>
            <a:endParaRPr lang="it-IT" sz="4000"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29</a:t>
            </a:fld>
            <a:endParaRPr lang="it-IT"/>
          </a:p>
        </p:txBody>
      </p:sp>
    </p:spTree>
    <p:extLst>
      <p:ext uri="{BB962C8B-B14F-4D97-AF65-F5344CB8AC3E}">
        <p14:creationId xmlns:p14="http://schemas.microsoft.com/office/powerpoint/2010/main" val="628888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3403" y="1461501"/>
            <a:ext cx="6829383" cy="4028472"/>
          </a:xfrm>
        </p:spPr>
      </p:pic>
    </p:spTree>
    <p:extLst>
      <p:ext uri="{BB962C8B-B14F-4D97-AF65-F5344CB8AC3E}">
        <p14:creationId xmlns:p14="http://schemas.microsoft.com/office/powerpoint/2010/main" val="20276727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124744"/>
            <a:ext cx="7772400" cy="4971256"/>
          </a:xfrm>
        </p:spPr>
        <p:txBody>
          <a:bodyPr/>
          <a:lstStyle/>
          <a:p>
            <a:pPr lvl="0"/>
            <a:r>
              <a:rPr lang="it-IT" sz="2400" dirty="0">
                <a:solidFill>
                  <a:srgbClr val="000000"/>
                </a:solidFill>
              </a:rPr>
              <a:t>intervenire su tutte </a:t>
            </a:r>
            <a:r>
              <a:rPr lang="it-IT" sz="2400" dirty="0">
                <a:solidFill>
                  <a:srgbClr val="006699"/>
                </a:solidFill>
              </a:rPr>
              <a:t>(universalismo) </a:t>
            </a:r>
            <a:r>
              <a:rPr lang="it-IT" sz="2400" dirty="0">
                <a:solidFill>
                  <a:srgbClr val="000000"/>
                </a:solidFill>
              </a:rPr>
              <a:t>e solo </a:t>
            </a:r>
            <a:r>
              <a:rPr lang="it-IT" sz="2400" dirty="0">
                <a:solidFill>
                  <a:srgbClr val="006699"/>
                </a:solidFill>
              </a:rPr>
              <a:t>(economicità, efficienza della spesa) </a:t>
            </a:r>
            <a:r>
              <a:rPr lang="it-IT" sz="2400" dirty="0">
                <a:solidFill>
                  <a:srgbClr val="000000"/>
                </a:solidFill>
              </a:rPr>
              <a:t>le reali situazioni di bisogno socialmente </a:t>
            </a:r>
            <a:r>
              <a:rPr lang="it-IT" sz="2400" dirty="0" smtClean="0">
                <a:solidFill>
                  <a:srgbClr val="000000"/>
                </a:solidFill>
              </a:rPr>
              <a:t>riconosciute</a:t>
            </a:r>
          </a:p>
          <a:p>
            <a:pPr lvl="0"/>
            <a:r>
              <a:rPr lang="it-IT" sz="2400" dirty="0" smtClean="0">
                <a:solidFill>
                  <a:srgbClr val="000000"/>
                </a:solidFill>
              </a:rPr>
              <a:t> integrare le </a:t>
            </a:r>
            <a:r>
              <a:rPr lang="it-IT" sz="2400" dirty="0">
                <a:solidFill>
                  <a:srgbClr val="000000"/>
                </a:solidFill>
              </a:rPr>
              <a:t>risorse personali e familiari gravemente carenti e </a:t>
            </a:r>
            <a:r>
              <a:rPr lang="it-IT" sz="2400" dirty="0" smtClean="0">
                <a:solidFill>
                  <a:srgbClr val="000000"/>
                </a:solidFill>
              </a:rPr>
              <a:t>sostenere le risorse e le </a:t>
            </a:r>
            <a:r>
              <a:rPr lang="it-IT" sz="2400" dirty="0">
                <a:solidFill>
                  <a:srgbClr val="000000"/>
                </a:solidFill>
              </a:rPr>
              <a:t>potenzialità presenti delle persone e del contesto </a:t>
            </a:r>
            <a:r>
              <a:rPr lang="it-IT" sz="2400" dirty="0">
                <a:solidFill>
                  <a:srgbClr val="006699"/>
                </a:solidFill>
              </a:rPr>
              <a:t>(inclusione)</a:t>
            </a:r>
          </a:p>
          <a:p>
            <a:pPr lvl="0"/>
            <a:r>
              <a:rPr lang="it-IT" sz="2400" dirty="0">
                <a:solidFill>
                  <a:srgbClr val="000000"/>
                </a:solidFill>
              </a:rPr>
              <a:t>a uguali bisogni, uguale sostegno; a maggiori bisogni, maggiore sostegno; sostegno proporzionato e appropriato al bisogno </a:t>
            </a:r>
            <a:r>
              <a:rPr lang="it-IT" sz="2400" dirty="0">
                <a:solidFill>
                  <a:srgbClr val="006699"/>
                </a:solidFill>
              </a:rPr>
              <a:t>(equità sociale e efficacia</a:t>
            </a:r>
            <a:r>
              <a:rPr lang="it-IT" sz="2400" dirty="0" smtClean="0">
                <a:solidFill>
                  <a:srgbClr val="006699"/>
                </a:solidFill>
              </a:rPr>
              <a:t>)</a:t>
            </a:r>
          </a:p>
          <a:p>
            <a:pPr lvl="0"/>
            <a:r>
              <a:rPr lang="it-IT" sz="2400" dirty="0" smtClean="0"/>
              <a:t>semplificare e integrare</a:t>
            </a:r>
            <a:r>
              <a:rPr lang="it-IT" sz="2400" dirty="0" smtClean="0">
                <a:solidFill>
                  <a:srgbClr val="006699"/>
                </a:solidFill>
              </a:rPr>
              <a:t> </a:t>
            </a:r>
            <a:r>
              <a:rPr lang="it-IT" sz="2400" dirty="0" smtClean="0"/>
              <a:t>le misure, ridurre la frammentazione </a:t>
            </a:r>
            <a:r>
              <a:rPr lang="it-IT" sz="2400" dirty="0" smtClean="0">
                <a:solidFill>
                  <a:srgbClr val="006699"/>
                </a:solidFill>
              </a:rPr>
              <a:t>(efficienza, accessibilità, trasparenza</a:t>
            </a:r>
            <a:r>
              <a:rPr lang="it-IT" sz="2400" dirty="0" smtClean="0"/>
              <a:t>)</a:t>
            </a:r>
            <a:endParaRPr lang="it-IT" sz="2400" dirty="0"/>
          </a:p>
          <a:p>
            <a:pPr lvl="0"/>
            <a:r>
              <a:rPr lang="it-IT" sz="2400" dirty="0">
                <a:solidFill>
                  <a:srgbClr val="000000"/>
                </a:solidFill>
              </a:rPr>
              <a:t>assumere come vincolo la </a:t>
            </a:r>
            <a:r>
              <a:rPr lang="it-IT" sz="2400" dirty="0">
                <a:solidFill>
                  <a:srgbClr val="006699"/>
                </a:solidFill>
              </a:rPr>
              <a:t>sostenibilità</a:t>
            </a:r>
            <a:r>
              <a:rPr lang="it-IT" sz="2400" dirty="0">
                <a:solidFill>
                  <a:srgbClr val="000000"/>
                </a:solidFill>
              </a:rPr>
              <a:t> economica e organizzativa, oltre che l’</a:t>
            </a:r>
            <a:r>
              <a:rPr lang="it-IT" sz="2400" dirty="0">
                <a:solidFill>
                  <a:srgbClr val="006699"/>
                </a:solidFill>
              </a:rPr>
              <a:t>accettabilità sociale</a:t>
            </a:r>
          </a:p>
          <a:p>
            <a:endParaRPr lang="it-IT" dirty="0"/>
          </a:p>
        </p:txBody>
      </p:sp>
      <p:sp>
        <p:nvSpPr>
          <p:cNvPr id="3" name="Titolo 2"/>
          <p:cNvSpPr>
            <a:spLocks noGrp="1"/>
          </p:cNvSpPr>
          <p:nvPr>
            <p:ph type="title"/>
          </p:nvPr>
        </p:nvSpPr>
        <p:spPr>
          <a:xfrm>
            <a:off x="0" y="390171"/>
            <a:ext cx="9144000" cy="587152"/>
          </a:xfrm>
        </p:spPr>
        <p:txBody>
          <a:bodyPr/>
          <a:lstStyle/>
          <a:p>
            <a:r>
              <a:rPr lang="it-IT" sz="3600" dirty="0" smtClean="0">
                <a:solidFill>
                  <a:srgbClr val="C00000"/>
                </a:solidFill>
              </a:rPr>
              <a:t>Criteri guida che abbiamo assunto per riordino e sviluppo delle politiche sociali</a:t>
            </a:r>
            <a:endParaRPr lang="it-IT" sz="36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30</a:t>
            </a:fld>
            <a:endParaRPr lang="it-IT"/>
          </a:p>
        </p:txBody>
      </p:sp>
    </p:spTree>
    <p:extLst>
      <p:ext uri="{BB962C8B-B14F-4D97-AF65-F5344CB8AC3E}">
        <p14:creationId xmlns:p14="http://schemas.microsoft.com/office/powerpoint/2010/main" val="232803658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pPr lvl="0"/>
            <a:r>
              <a:rPr lang="it-IT" sz="2400" b="1" dirty="0">
                <a:solidFill>
                  <a:srgbClr val="006699"/>
                </a:solidFill>
              </a:rPr>
              <a:t>Reddito minimo di </a:t>
            </a:r>
            <a:r>
              <a:rPr lang="it-IT" sz="2400" b="1" dirty="0" smtClean="0">
                <a:solidFill>
                  <a:srgbClr val="006699"/>
                </a:solidFill>
              </a:rPr>
              <a:t>inserimento</a:t>
            </a:r>
            <a:r>
              <a:rPr lang="it-IT" sz="2400" dirty="0" smtClean="0"/>
              <a:t>: integrazione </a:t>
            </a:r>
            <a:r>
              <a:rPr lang="it-IT" sz="2400" dirty="0"/>
              <a:t>del reddito fino alla soglia della povertà assoluta </a:t>
            </a:r>
            <a:r>
              <a:rPr lang="it-IT" sz="2400" dirty="0" smtClean="0"/>
              <a:t>per tutti accompagnata </a:t>
            </a:r>
            <a:r>
              <a:rPr lang="it-IT" sz="2400" dirty="0"/>
              <a:t>da progetti personalizzati di promozione e </a:t>
            </a:r>
            <a:r>
              <a:rPr lang="it-IT" sz="2400" dirty="0" smtClean="0"/>
              <a:t>inclusione</a:t>
            </a:r>
            <a:endParaRPr lang="it-IT" sz="2400" dirty="0"/>
          </a:p>
          <a:p>
            <a:pPr lvl="0"/>
            <a:r>
              <a:rPr lang="it-IT" sz="2400" b="1" dirty="0">
                <a:solidFill>
                  <a:srgbClr val="006699"/>
                </a:solidFill>
              </a:rPr>
              <a:t>Assegno per i figli</a:t>
            </a:r>
            <a:r>
              <a:rPr lang="it-IT" sz="2400" dirty="0"/>
              <a:t>: sostegno economico </a:t>
            </a:r>
            <a:r>
              <a:rPr lang="it-IT" sz="2400" i="1" dirty="0" err="1"/>
              <a:t>means</a:t>
            </a:r>
            <a:r>
              <a:rPr lang="it-IT" sz="2400" i="1" dirty="0"/>
              <a:t> </a:t>
            </a:r>
            <a:r>
              <a:rPr lang="it-IT" sz="2400" i="1" dirty="0" err="1"/>
              <a:t>tested</a:t>
            </a:r>
            <a:r>
              <a:rPr lang="it-IT" sz="2400" dirty="0"/>
              <a:t> a famiglie con figli minori o studenti fino a 25 anni </a:t>
            </a:r>
          </a:p>
          <a:p>
            <a:pPr lvl="0"/>
            <a:r>
              <a:rPr lang="it-IT" sz="2400" b="1" dirty="0">
                <a:solidFill>
                  <a:srgbClr val="006699"/>
                </a:solidFill>
              </a:rPr>
              <a:t>Dote di cura</a:t>
            </a:r>
            <a:r>
              <a:rPr lang="it-IT" sz="2400" dirty="0"/>
              <a:t>: sostegno economico e/o con servizi a tutte le famiglie con persone non autosufficienti o disabili di entità rapportata alla intensità del fabbisogno assistenziale, senza alcuna selettività economica</a:t>
            </a:r>
          </a:p>
        </p:txBody>
      </p:sp>
      <p:sp>
        <p:nvSpPr>
          <p:cNvPr id="3" name="Titolo 2"/>
          <p:cNvSpPr>
            <a:spLocks noGrp="1"/>
          </p:cNvSpPr>
          <p:nvPr>
            <p:ph type="title"/>
          </p:nvPr>
        </p:nvSpPr>
        <p:spPr/>
        <p:txBody>
          <a:bodyPr/>
          <a:lstStyle/>
          <a:p>
            <a:r>
              <a:rPr lang="it-IT" sz="2800" b="1" dirty="0" smtClean="0">
                <a:solidFill>
                  <a:srgbClr val="C00000"/>
                </a:solidFill>
              </a:rPr>
              <a:t>Il contenuto</a:t>
            </a:r>
            <a:r>
              <a:rPr lang="it-IT" sz="2800" dirty="0" smtClean="0">
                <a:solidFill>
                  <a:srgbClr val="C00000"/>
                </a:solidFill>
              </a:rPr>
              <a:t>: sostituire </a:t>
            </a:r>
            <a:r>
              <a:rPr lang="it-IT" sz="2800" dirty="0">
                <a:solidFill>
                  <a:srgbClr val="C00000"/>
                </a:solidFill>
              </a:rPr>
              <a:t>tutte le attuali </a:t>
            </a:r>
            <a:r>
              <a:rPr lang="it-IT" sz="2800" dirty="0" smtClean="0">
                <a:solidFill>
                  <a:srgbClr val="C00000"/>
                </a:solidFill>
              </a:rPr>
              <a:t>misure nazionali con </a:t>
            </a:r>
            <a:r>
              <a:rPr lang="it-IT" sz="2800" dirty="0">
                <a:solidFill>
                  <a:srgbClr val="C00000"/>
                </a:solidFill>
              </a:rPr>
              <a:t>solo i seguenti interventi a carattere </a:t>
            </a:r>
            <a:r>
              <a:rPr lang="it-IT" sz="2800" dirty="0" smtClean="0">
                <a:solidFill>
                  <a:srgbClr val="C00000"/>
                </a:solidFill>
              </a:rPr>
              <a:t>generale, </a:t>
            </a:r>
            <a:r>
              <a:rPr lang="it-IT" sz="2800" dirty="0">
                <a:solidFill>
                  <a:srgbClr val="C00000"/>
                </a:solidFill>
              </a:rPr>
              <a:t>presidiati da </a:t>
            </a:r>
            <a:r>
              <a:rPr lang="it-IT" sz="2800" i="1" dirty="0" smtClean="0">
                <a:solidFill>
                  <a:srgbClr val="C00000"/>
                </a:solidFill>
              </a:rPr>
              <a:t>livelli essenziali</a:t>
            </a:r>
            <a:endParaRPr lang="it-IT"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31</a:t>
            </a:fld>
            <a:endParaRPr lang="it-IT"/>
          </a:p>
        </p:txBody>
      </p:sp>
    </p:spTree>
    <p:extLst>
      <p:ext uri="{BB962C8B-B14F-4D97-AF65-F5344CB8AC3E}">
        <p14:creationId xmlns:p14="http://schemas.microsoft.com/office/powerpoint/2010/main" val="22690604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268760"/>
            <a:ext cx="7772400" cy="4827240"/>
          </a:xfrm>
        </p:spPr>
        <p:txBody>
          <a:bodyPr/>
          <a:lstStyle/>
          <a:p>
            <a:pPr lvl="0"/>
            <a:r>
              <a:rPr lang="it-IT" sz="2400" b="1" dirty="0">
                <a:solidFill>
                  <a:srgbClr val="006699"/>
                </a:solidFill>
              </a:rPr>
              <a:t>Pensione unica per invalidi</a:t>
            </a:r>
            <a:r>
              <a:rPr lang="it-IT" sz="2400" dirty="0"/>
              <a:t>: sostegno economico </a:t>
            </a:r>
            <a:r>
              <a:rPr lang="it-IT" sz="2400" i="1" dirty="0" err="1"/>
              <a:t>means</a:t>
            </a:r>
            <a:r>
              <a:rPr lang="it-IT" sz="2400" i="1" dirty="0"/>
              <a:t> </a:t>
            </a:r>
            <a:r>
              <a:rPr lang="it-IT" sz="2400" i="1" dirty="0" err="1"/>
              <a:t>tested</a:t>
            </a:r>
            <a:r>
              <a:rPr lang="it-IT" sz="2400" dirty="0"/>
              <a:t> a famiglie con invalidi in condizione economica media o bassa</a:t>
            </a:r>
          </a:p>
          <a:p>
            <a:pPr lvl="0"/>
            <a:r>
              <a:rPr lang="it-IT" sz="2400" b="1" dirty="0">
                <a:solidFill>
                  <a:srgbClr val="006699"/>
                </a:solidFill>
              </a:rPr>
              <a:t>Budget di inclusione</a:t>
            </a:r>
            <a:r>
              <a:rPr lang="it-IT" sz="2400" dirty="0"/>
              <a:t>: per persone con disabilità e opportunità di vita autonoma</a:t>
            </a:r>
          </a:p>
          <a:p>
            <a:pPr lvl="0"/>
            <a:r>
              <a:rPr lang="it-IT" sz="2400" dirty="0"/>
              <a:t>Sviluppo quantitativo e qualitativo dei </a:t>
            </a:r>
            <a:r>
              <a:rPr lang="it-IT" sz="2400" b="1" dirty="0">
                <a:solidFill>
                  <a:srgbClr val="006699"/>
                </a:solidFill>
              </a:rPr>
              <a:t>servizi territoriali</a:t>
            </a:r>
            <a:r>
              <a:rPr lang="it-IT" sz="2400" dirty="0"/>
              <a:t> </a:t>
            </a:r>
            <a:r>
              <a:rPr lang="it-IT" sz="2400" dirty="0" smtClean="0"/>
              <a:t>grazie a risorse locali condivise e </a:t>
            </a:r>
            <a:r>
              <a:rPr lang="it-IT" sz="2400" dirty="0"/>
              <a:t>a finanziamenti nazionali aggiuntivi, che </a:t>
            </a:r>
            <a:r>
              <a:rPr lang="it-IT" sz="2400" dirty="0" smtClean="0"/>
              <a:t>assicurino </a:t>
            </a:r>
            <a:r>
              <a:rPr lang="it-IT" sz="2400" dirty="0"/>
              <a:t>interventi appropriati per le persone e le famiglie in difficoltà, progettati, gestiti, integrati sul territorio</a:t>
            </a:r>
          </a:p>
          <a:p>
            <a:pPr lvl="0"/>
            <a:r>
              <a:rPr lang="it-IT" sz="2400" dirty="0"/>
              <a:t>Collocazione </a:t>
            </a:r>
            <a:r>
              <a:rPr lang="it-IT" sz="2400" dirty="0" smtClean="0"/>
              <a:t>del </a:t>
            </a:r>
            <a:r>
              <a:rPr lang="it-IT" sz="2400" b="1" dirty="0">
                <a:solidFill>
                  <a:srgbClr val="006699"/>
                </a:solidFill>
              </a:rPr>
              <a:t>governo dei servizi </a:t>
            </a:r>
            <a:r>
              <a:rPr lang="it-IT" sz="2400" dirty="0"/>
              <a:t>e degli interventi sociali a livelli </a:t>
            </a:r>
            <a:r>
              <a:rPr lang="it-IT" sz="2400" dirty="0" err="1" smtClean="0"/>
              <a:t>pluricomunali</a:t>
            </a:r>
            <a:r>
              <a:rPr lang="it-IT" sz="2400" dirty="0" smtClean="0"/>
              <a:t> adeguati, con budget integrati di spesa</a:t>
            </a:r>
            <a:endParaRPr lang="it-IT" sz="2400" dirty="0"/>
          </a:p>
        </p:txBody>
      </p:sp>
      <p:sp>
        <p:nvSpPr>
          <p:cNvPr id="3" name="Titolo 2"/>
          <p:cNvSpPr>
            <a:spLocks noGrp="1"/>
          </p:cNvSpPr>
          <p:nvPr>
            <p:ph type="title"/>
          </p:nvPr>
        </p:nvSpPr>
        <p:spPr>
          <a:xfrm>
            <a:off x="685800" y="609600"/>
            <a:ext cx="7772400" cy="659160"/>
          </a:xfrm>
        </p:spPr>
        <p:txBody>
          <a:bodyPr/>
          <a:lstStyle/>
          <a:p>
            <a:r>
              <a:rPr lang="it-IT" sz="2800" dirty="0" smtClean="0">
                <a:solidFill>
                  <a:srgbClr val="C00000"/>
                </a:solidFill>
              </a:rPr>
              <a:t>(il contenuto della proposta </a:t>
            </a:r>
            <a:r>
              <a:rPr lang="it-IT" sz="2800" dirty="0">
                <a:solidFill>
                  <a:srgbClr val="C00000"/>
                </a:solidFill>
              </a:rPr>
              <a:t>di </a:t>
            </a:r>
            <a:r>
              <a:rPr lang="it-IT" sz="2800" dirty="0" smtClean="0">
                <a:solidFill>
                  <a:srgbClr val="C00000"/>
                </a:solidFill>
              </a:rPr>
              <a:t>riforma, continua)</a:t>
            </a: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fld id="{5669D557-FACF-4ED1-8706-E9A44212F7EA}" type="slidenum">
              <a:rPr lang="it-IT" smtClean="0"/>
              <a:pPr>
                <a:defRPr/>
              </a:pPr>
              <a:t>32</a:t>
            </a:fld>
            <a:endParaRPr lang="it-IT" dirty="0"/>
          </a:p>
        </p:txBody>
      </p:sp>
    </p:spTree>
    <p:extLst>
      <p:ext uri="{BB962C8B-B14F-4D97-AF65-F5344CB8AC3E}">
        <p14:creationId xmlns:p14="http://schemas.microsoft.com/office/powerpoint/2010/main" val="3516952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412776"/>
            <a:ext cx="7772400" cy="4967149"/>
          </a:xfrm>
        </p:spPr>
        <p:txBody>
          <a:bodyPr/>
          <a:lstStyle/>
          <a:p>
            <a:pPr lvl="0"/>
            <a:r>
              <a:rPr lang="it-IT" sz="2400" dirty="0"/>
              <a:t>Tendenziale azzeramento della </a:t>
            </a:r>
            <a:r>
              <a:rPr lang="it-IT" sz="2400" b="1" dirty="0">
                <a:solidFill>
                  <a:srgbClr val="006699"/>
                </a:solidFill>
              </a:rPr>
              <a:t>povertà </a:t>
            </a:r>
            <a:r>
              <a:rPr lang="it-IT" sz="2400" b="1" dirty="0" smtClean="0">
                <a:solidFill>
                  <a:srgbClr val="006699"/>
                </a:solidFill>
              </a:rPr>
              <a:t>assoluta. </a:t>
            </a:r>
          </a:p>
          <a:p>
            <a:pPr lvl="0"/>
            <a:r>
              <a:rPr lang="it-IT" sz="2400" b="1" dirty="0">
                <a:solidFill>
                  <a:srgbClr val="006699"/>
                </a:solidFill>
              </a:rPr>
              <a:t>C</a:t>
            </a:r>
            <a:r>
              <a:rPr lang="it-IT" sz="2400" b="1" dirty="0" smtClean="0">
                <a:solidFill>
                  <a:srgbClr val="006699"/>
                </a:solidFill>
              </a:rPr>
              <a:t>oncentrazione dei </a:t>
            </a:r>
            <a:r>
              <a:rPr lang="it-IT" sz="2400" b="1" dirty="0">
                <a:solidFill>
                  <a:srgbClr val="006699"/>
                </a:solidFill>
              </a:rPr>
              <a:t>benefici sui più bisognosi non solo </a:t>
            </a:r>
            <a:r>
              <a:rPr lang="it-IT" sz="2400" dirty="0">
                <a:solidFill>
                  <a:srgbClr val="006699"/>
                </a:solidFill>
              </a:rPr>
              <a:t>per reddito, ma anche per impegni di cura </a:t>
            </a:r>
            <a:r>
              <a:rPr lang="it-IT" sz="2400" dirty="0"/>
              <a:t>per </a:t>
            </a:r>
            <a:r>
              <a:rPr lang="it-IT" sz="2400" dirty="0" smtClean="0"/>
              <a:t>figli, </a:t>
            </a:r>
            <a:r>
              <a:rPr lang="it-IT" sz="2400" dirty="0"/>
              <a:t>per fabbisogno assistenziale di non autosufficienti e </a:t>
            </a:r>
            <a:r>
              <a:rPr lang="it-IT" sz="2400" dirty="0" smtClean="0"/>
              <a:t>disabili </a:t>
            </a:r>
          </a:p>
          <a:p>
            <a:pPr lvl="0"/>
            <a:r>
              <a:rPr lang="it-IT" sz="2400" dirty="0" smtClean="0"/>
              <a:t>Rimodulazione fra </a:t>
            </a:r>
            <a:r>
              <a:rPr lang="it-IT" sz="2400" b="1" dirty="0" smtClean="0">
                <a:solidFill>
                  <a:srgbClr val="006699"/>
                </a:solidFill>
              </a:rPr>
              <a:t>cash e care</a:t>
            </a:r>
            <a:r>
              <a:rPr lang="it-IT" sz="2400" dirty="0" smtClean="0"/>
              <a:t>. Passaggio </a:t>
            </a:r>
            <a:r>
              <a:rPr lang="it-IT" sz="2400" dirty="0"/>
              <a:t>dalla centralità di prestazioni </a:t>
            </a:r>
            <a:r>
              <a:rPr lang="it-IT" sz="2400" dirty="0" smtClean="0"/>
              <a:t>monetarie standardizzate </a:t>
            </a:r>
            <a:r>
              <a:rPr lang="it-IT" sz="2400" dirty="0"/>
              <a:t>a </a:t>
            </a:r>
            <a:r>
              <a:rPr lang="it-IT" sz="2400" b="1" dirty="0">
                <a:solidFill>
                  <a:srgbClr val="006699"/>
                </a:solidFill>
              </a:rPr>
              <a:t>sostegni </a:t>
            </a:r>
            <a:r>
              <a:rPr lang="it-IT" sz="2400" b="1" dirty="0" smtClean="0">
                <a:solidFill>
                  <a:srgbClr val="006699"/>
                </a:solidFill>
              </a:rPr>
              <a:t>personalizzati</a:t>
            </a:r>
            <a:r>
              <a:rPr lang="it-IT" sz="2400" b="1" dirty="0"/>
              <a:t>,</a:t>
            </a:r>
            <a:r>
              <a:rPr lang="it-IT" sz="2400" dirty="0"/>
              <a:t> articolati, promozionali</a:t>
            </a:r>
          </a:p>
          <a:p>
            <a:pPr lvl="0"/>
            <a:r>
              <a:rPr lang="it-IT" sz="2400" b="1" dirty="0">
                <a:solidFill>
                  <a:srgbClr val="006699"/>
                </a:solidFill>
              </a:rPr>
              <a:t>Ruolo centrale dei servizi territoriali</a:t>
            </a:r>
            <a:r>
              <a:rPr lang="it-IT" sz="2400" dirty="0"/>
              <a:t>, con </a:t>
            </a:r>
            <a:r>
              <a:rPr lang="it-IT" sz="2400" dirty="0" smtClean="0"/>
              <a:t>maggiori opportunità </a:t>
            </a:r>
            <a:r>
              <a:rPr lang="it-IT" sz="2400" dirty="0"/>
              <a:t>di integrazione degli interventi e delle politiche, e </a:t>
            </a:r>
            <a:r>
              <a:rPr lang="it-IT" sz="2400" dirty="0" smtClean="0"/>
              <a:t>di coinvolgimento </a:t>
            </a:r>
            <a:r>
              <a:rPr lang="it-IT" sz="2400" dirty="0"/>
              <a:t>degli </a:t>
            </a:r>
            <a:r>
              <a:rPr lang="it-IT" sz="2400" dirty="0" smtClean="0"/>
              <a:t>attori, delle organizzazioni, delle </a:t>
            </a:r>
            <a:r>
              <a:rPr lang="it-IT" sz="2400" dirty="0"/>
              <a:t>risorse </a:t>
            </a:r>
            <a:r>
              <a:rPr lang="it-IT" sz="2400" dirty="0" smtClean="0"/>
              <a:t>locali</a:t>
            </a:r>
            <a:endParaRPr lang="it-IT" sz="2400" dirty="0"/>
          </a:p>
        </p:txBody>
      </p:sp>
      <p:sp>
        <p:nvSpPr>
          <p:cNvPr id="3" name="Titolo 2"/>
          <p:cNvSpPr>
            <a:spLocks noGrp="1"/>
          </p:cNvSpPr>
          <p:nvPr>
            <p:ph type="title"/>
          </p:nvPr>
        </p:nvSpPr>
        <p:spPr>
          <a:xfrm>
            <a:off x="685800" y="609600"/>
            <a:ext cx="7772400" cy="659160"/>
          </a:xfrm>
        </p:spPr>
        <p:txBody>
          <a:bodyPr/>
          <a:lstStyle/>
          <a:p>
            <a:r>
              <a:rPr lang="it-IT" sz="3200" dirty="0">
                <a:solidFill>
                  <a:srgbClr val="C00000"/>
                </a:solidFill>
              </a:rPr>
              <a:t>La riforma, da realizzarsi in </a:t>
            </a:r>
            <a:r>
              <a:rPr lang="it-IT" sz="3200" dirty="0" smtClean="0">
                <a:solidFill>
                  <a:srgbClr val="C00000"/>
                </a:solidFill>
              </a:rPr>
              <a:t>più </a:t>
            </a:r>
            <a:r>
              <a:rPr lang="it-IT" sz="3200" dirty="0">
                <a:solidFill>
                  <a:srgbClr val="C00000"/>
                </a:solidFill>
              </a:rPr>
              <a:t>anni, </a:t>
            </a:r>
            <a:r>
              <a:rPr lang="it-IT" sz="3200" dirty="0" smtClean="0">
                <a:solidFill>
                  <a:srgbClr val="C00000"/>
                </a:solidFill>
              </a:rPr>
              <a:t>conseguirebbe </a:t>
            </a:r>
            <a:r>
              <a:rPr lang="it-IT" sz="3200" dirty="0">
                <a:solidFill>
                  <a:srgbClr val="C00000"/>
                </a:solidFill>
              </a:rPr>
              <a:t>i seguenti benefici sociali</a:t>
            </a:r>
            <a:r>
              <a:rPr lang="it-IT" sz="2800" dirty="0">
                <a:solidFill>
                  <a:srgbClr val="C00000"/>
                </a:solidFill>
              </a:rPr>
              <a:t>:</a:t>
            </a: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33</a:t>
            </a:fld>
            <a:endParaRPr lang="it-IT"/>
          </a:p>
        </p:txBody>
      </p:sp>
    </p:spTree>
    <p:extLst>
      <p:ext uri="{BB962C8B-B14F-4D97-AF65-F5344CB8AC3E}">
        <p14:creationId xmlns:p14="http://schemas.microsoft.com/office/powerpoint/2010/main" val="42628196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a:xfrm>
            <a:off x="685800" y="609600"/>
            <a:ext cx="7772400" cy="1235224"/>
          </a:xfrm>
        </p:spPr>
        <p:txBody>
          <a:bodyPr/>
          <a:lstStyle/>
          <a:p>
            <a:r>
              <a:rPr lang="it-IT" sz="3200" dirty="0">
                <a:solidFill>
                  <a:srgbClr val="C00000"/>
                </a:solidFill>
              </a:rPr>
              <a:t>Ripartizione per decili </a:t>
            </a:r>
            <a:r>
              <a:rPr lang="it-IT" sz="3200" dirty="0" err="1">
                <a:solidFill>
                  <a:srgbClr val="C00000"/>
                </a:solidFill>
              </a:rPr>
              <a:t>Isee</a:t>
            </a:r>
            <a:r>
              <a:rPr lang="it-IT" sz="3200" dirty="0">
                <a:solidFill>
                  <a:srgbClr val="C00000"/>
                </a:solidFill>
              </a:rPr>
              <a:t> della spesa per trasferimenti sociali prima della riforma (</a:t>
            </a:r>
            <a:r>
              <a:rPr lang="it-IT" sz="3200" i="1" dirty="0">
                <a:solidFill>
                  <a:srgbClr val="C00000"/>
                </a:solidFill>
              </a:rPr>
              <a:t>correnti</a:t>
            </a:r>
            <a:r>
              <a:rPr lang="it-IT" sz="3200" dirty="0">
                <a:solidFill>
                  <a:srgbClr val="C00000"/>
                </a:solidFill>
              </a:rPr>
              <a:t>) e dopo la riforma (</a:t>
            </a:r>
            <a:r>
              <a:rPr lang="it-IT" sz="3200" i="1" dirty="0">
                <a:solidFill>
                  <a:srgbClr val="C00000"/>
                </a:solidFill>
              </a:rPr>
              <a:t>nuovi</a:t>
            </a:r>
            <a:r>
              <a:rPr lang="it-IT" sz="3200" dirty="0">
                <a:solidFill>
                  <a:srgbClr val="C00000"/>
                </a:solidFill>
              </a:rPr>
              <a:t>)</a:t>
            </a:r>
            <a:r>
              <a:rPr lang="it-IT" dirty="0"/>
              <a:t/>
            </a:r>
            <a:br>
              <a:rPr lang="it-IT" dirty="0"/>
            </a:br>
            <a:endParaRPr lang="it-IT"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34</a:t>
            </a:fld>
            <a:endParaRPr lang="it-IT"/>
          </a:p>
        </p:txBody>
      </p:sp>
      <p:graphicFrame>
        <p:nvGraphicFramePr>
          <p:cNvPr id="5" name="Segnaposto contenuto 4"/>
          <p:cNvGraphicFramePr>
            <a:graphicFrameLocks noGrp="1"/>
          </p:cNvGraphicFramePr>
          <p:nvPr>
            <p:ph idx="1"/>
            <p:extLst>
              <p:ext uri="{D42A27DB-BD31-4B8C-83A1-F6EECF244321}">
                <p14:modId xmlns:p14="http://schemas.microsoft.com/office/powerpoint/2010/main" val="1976740747"/>
              </p:ext>
            </p:extLst>
          </p:nvPr>
        </p:nvGraphicFramePr>
        <p:xfrm>
          <a:off x="685800" y="1981200"/>
          <a:ext cx="7772400"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322383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268760"/>
            <a:ext cx="7772400" cy="4827240"/>
          </a:xfrm>
        </p:spPr>
        <p:txBody>
          <a:bodyPr/>
          <a:lstStyle/>
          <a:p>
            <a:r>
              <a:rPr lang="it-IT" sz="2400" dirty="0"/>
              <a:t>Spesa prima della riforma: 2014:71.5 miliardi; 2017, 74,3 miliardi; frammentata su tante misure categoriali e  </a:t>
            </a:r>
            <a:r>
              <a:rPr lang="it-IT" sz="2400" dirty="0" smtClean="0"/>
              <a:t>incoerenti</a:t>
            </a:r>
          </a:p>
          <a:p>
            <a:r>
              <a:rPr lang="it-IT" sz="2400" dirty="0" smtClean="0"/>
              <a:t>Dopo </a:t>
            </a:r>
            <a:r>
              <a:rPr lang="it-IT" sz="2400" dirty="0"/>
              <a:t>riforma:79.8 miliardi per poche misure generali cash+ care, garantite come livelli essenziali di assistenza, e per sviluppo sistemi di servizi e interventi omogenei sui </a:t>
            </a:r>
            <a:r>
              <a:rPr lang="it-IT" sz="2400" dirty="0" smtClean="0"/>
              <a:t>territori</a:t>
            </a:r>
          </a:p>
          <a:p>
            <a:r>
              <a:rPr lang="it-IT" sz="2400" dirty="0"/>
              <a:t>Se si </a:t>
            </a:r>
            <a:r>
              <a:rPr lang="it-IT" sz="2400" dirty="0" smtClean="0"/>
              <a:t>recupereranno </a:t>
            </a:r>
            <a:r>
              <a:rPr lang="it-IT" sz="2400" dirty="0"/>
              <a:t>in </a:t>
            </a:r>
            <a:r>
              <a:rPr lang="it-IT" sz="2400" dirty="0" smtClean="0"/>
              <a:t>più anni </a:t>
            </a:r>
            <a:r>
              <a:rPr lang="it-IT" sz="2400" dirty="0"/>
              <a:t>risorse aggiuntive di circa 5 miliardi, la manovra redistributiva sarebbe assai contenuta, ma si porrà comunque l’esigenza di riformare gradualmente le misure vigenti</a:t>
            </a:r>
          </a:p>
          <a:p>
            <a:r>
              <a:rPr lang="it-IT" sz="2400" dirty="0"/>
              <a:t>Altrimenti occorreranno </a:t>
            </a:r>
            <a:r>
              <a:rPr lang="it-IT" sz="2400" dirty="0" smtClean="0"/>
              <a:t>moderate e selettive </a:t>
            </a:r>
            <a:r>
              <a:rPr lang="it-IT" sz="2400" dirty="0"/>
              <a:t>scelte redistributive distribuite sugli anni di attuazione della riforme</a:t>
            </a:r>
            <a:endParaRPr lang="it-IT" sz="2400" dirty="0" smtClean="0"/>
          </a:p>
        </p:txBody>
      </p:sp>
      <p:sp>
        <p:nvSpPr>
          <p:cNvPr id="3" name="Titolo 2"/>
          <p:cNvSpPr>
            <a:spLocks noGrp="1"/>
          </p:cNvSpPr>
          <p:nvPr>
            <p:ph type="title"/>
          </p:nvPr>
        </p:nvSpPr>
        <p:spPr>
          <a:xfrm>
            <a:off x="685800" y="-243408"/>
            <a:ext cx="7772400" cy="1752600"/>
          </a:xfrm>
        </p:spPr>
        <p:txBody>
          <a:bodyPr/>
          <a:lstStyle/>
          <a:p>
            <a:r>
              <a:rPr lang="it-IT" sz="3200" dirty="0">
                <a:solidFill>
                  <a:srgbClr val="C00000"/>
                </a:solidFill>
                <a:latin typeface="Arial"/>
                <a:cs typeface="+mj-cs"/>
              </a:rPr>
              <a:t>Una proposta </a:t>
            </a:r>
            <a:r>
              <a:rPr lang="it-IT" sz="3200" dirty="0" smtClean="0">
                <a:solidFill>
                  <a:srgbClr val="C00000"/>
                </a:solidFill>
                <a:latin typeface="Arial"/>
                <a:cs typeface="+mj-cs"/>
              </a:rPr>
              <a:t>economicamente e socialmente </a:t>
            </a:r>
            <a:r>
              <a:rPr lang="it-IT" sz="3200" dirty="0">
                <a:solidFill>
                  <a:srgbClr val="C00000"/>
                </a:solidFill>
                <a:latin typeface="Arial"/>
                <a:cs typeface="+mj-cs"/>
              </a:rPr>
              <a:t>realistica e sostenibile</a:t>
            </a:r>
            <a:endParaRPr lang="it-IT" sz="3200"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35</a:t>
            </a:fld>
            <a:endParaRPr lang="it-IT"/>
          </a:p>
        </p:txBody>
      </p:sp>
    </p:spTree>
    <p:extLst>
      <p:ext uri="{BB962C8B-B14F-4D97-AF65-F5344CB8AC3E}">
        <p14:creationId xmlns:p14="http://schemas.microsoft.com/office/powerpoint/2010/main" val="42616585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947192"/>
          </a:xfrm>
        </p:spPr>
        <p:txBody>
          <a:bodyPr>
            <a:noAutofit/>
          </a:bodyPr>
          <a:lstStyle/>
          <a:p>
            <a:r>
              <a:rPr lang="it-IT" sz="3200" dirty="0" smtClean="0">
                <a:solidFill>
                  <a:srgbClr val="C00000"/>
                </a:solidFill>
              </a:rPr>
              <a:t>Una proposta che da centralità ai territori, orientata al </a:t>
            </a:r>
            <a:r>
              <a:rPr lang="it-IT" sz="3200" i="1" dirty="0" smtClean="0">
                <a:solidFill>
                  <a:srgbClr val="C00000"/>
                </a:solidFill>
              </a:rPr>
              <a:t>welfare comunitario</a:t>
            </a:r>
            <a:endParaRPr lang="it-IT" sz="3200" dirty="0"/>
          </a:p>
        </p:txBody>
      </p:sp>
      <p:sp>
        <p:nvSpPr>
          <p:cNvPr id="3" name="Segnaposto contenuto 2"/>
          <p:cNvSpPr>
            <a:spLocks noGrp="1"/>
          </p:cNvSpPr>
          <p:nvPr>
            <p:ph idx="1"/>
          </p:nvPr>
        </p:nvSpPr>
        <p:spPr>
          <a:xfrm>
            <a:off x="457200" y="1772816"/>
            <a:ext cx="8229600" cy="4353347"/>
          </a:xfrm>
        </p:spPr>
        <p:txBody>
          <a:bodyPr>
            <a:normAutofit fontScale="92500"/>
          </a:bodyPr>
          <a:lstStyle/>
          <a:p>
            <a:r>
              <a:rPr lang="it-IT" sz="2600" dirty="0" smtClean="0"/>
              <a:t>E’ sul territorio che si può </a:t>
            </a:r>
            <a:r>
              <a:rPr lang="it-IT" sz="2600" dirty="0" smtClean="0">
                <a:solidFill>
                  <a:srgbClr val="C00000"/>
                </a:solidFill>
              </a:rPr>
              <a:t>intercettare il bisogno, espresso e inespresso</a:t>
            </a:r>
            <a:r>
              <a:rPr lang="it-IT" sz="2600" dirty="0" smtClean="0"/>
              <a:t>, leggerlo nel suo insieme, costruire un progetto di sostegno e valorizzazione delle risorse di persone famiglie e contesti, alimentare percorsi di attivazione e inserimento, cercare risposte a esigenze abitative occupazionali sanitarie,</a:t>
            </a:r>
          </a:p>
          <a:p>
            <a:r>
              <a:rPr lang="it-IT" sz="2600" dirty="0" smtClean="0"/>
              <a:t>E’ sul territorio che nascono e si sviluppano iniziative e </a:t>
            </a:r>
            <a:r>
              <a:rPr lang="it-IT" sz="2600" dirty="0" smtClean="0">
                <a:solidFill>
                  <a:srgbClr val="C00000"/>
                </a:solidFill>
              </a:rPr>
              <a:t>reti sociali solidali</a:t>
            </a:r>
            <a:r>
              <a:rPr lang="it-IT" sz="2600" dirty="0" smtClean="0"/>
              <a:t>, capaci anche di produrre innovazione</a:t>
            </a:r>
          </a:p>
          <a:p>
            <a:r>
              <a:rPr lang="it-IT" sz="2600" dirty="0"/>
              <a:t>La riforma deve poter contare sull’impegno e sulla condivisione e collaborazione delle istituzioni e delle organizzazioni culturali, sociali, sindacali dei territori </a:t>
            </a:r>
          </a:p>
          <a:p>
            <a:endParaRPr lang="it-IT" dirty="0"/>
          </a:p>
        </p:txBody>
      </p:sp>
      <p:sp>
        <p:nvSpPr>
          <p:cNvPr id="4" name="Segnaposto data 3"/>
          <p:cNvSpPr>
            <a:spLocks noGrp="1"/>
          </p:cNvSpPr>
          <p:nvPr>
            <p:ph type="dt" sz="half" idx="10"/>
          </p:nvPr>
        </p:nvSpPr>
        <p:spPr/>
        <p:txBody>
          <a:bodyPr/>
          <a:lstStyle/>
          <a:p>
            <a:r>
              <a:rPr lang="it-IT" smtClean="0"/>
              <a:t>Milano, 8 aprile 2016</a:t>
            </a:r>
            <a:endParaRPr lang="en-US" sz="800" dirty="0" smtClean="0"/>
          </a:p>
        </p:txBody>
      </p:sp>
    </p:spTree>
    <p:extLst>
      <p:ext uri="{BB962C8B-B14F-4D97-AF65-F5344CB8AC3E}">
        <p14:creationId xmlns:p14="http://schemas.microsoft.com/office/powerpoint/2010/main" val="18165859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721804" y="1848272"/>
            <a:ext cx="7772400" cy="3963144"/>
          </a:xfrm>
        </p:spPr>
        <p:txBody>
          <a:bodyPr/>
          <a:lstStyle/>
          <a:p>
            <a:r>
              <a:rPr lang="it-IT" sz="2000" dirty="0" smtClean="0"/>
              <a:t>Ogni cambiamento, soprattutto se interferisce con gli esistenti processi distributivi mettendone in discussione i criteri e le entità, suscita </a:t>
            </a:r>
            <a:r>
              <a:rPr lang="it-IT" sz="2000" dirty="0" smtClean="0">
                <a:solidFill>
                  <a:srgbClr val="006699"/>
                </a:solidFill>
              </a:rPr>
              <a:t>ansietà e preoccupazioni comprensibili, </a:t>
            </a:r>
            <a:r>
              <a:rPr lang="it-IT" sz="2000" dirty="0" smtClean="0"/>
              <a:t>da rispettare e gestire con grande attenzione</a:t>
            </a:r>
          </a:p>
          <a:p>
            <a:r>
              <a:rPr lang="it-IT" sz="2000" dirty="0" smtClean="0"/>
              <a:t>Ma non si affrontano nuovi bisogni e non si cambiano situazioni irrazionali  consolidate procedendo solo per aggiunte, normative e finanziarie (soprattutto in un paese gravato da un pesante debito e con tassi di crescita assai ridotti), senza </a:t>
            </a:r>
            <a:r>
              <a:rPr lang="it-IT" sz="2000" dirty="0" smtClean="0">
                <a:solidFill>
                  <a:srgbClr val="006699"/>
                </a:solidFill>
              </a:rPr>
              <a:t>rivedere l’esistente </a:t>
            </a:r>
            <a:r>
              <a:rPr lang="it-IT" sz="2000" dirty="0" smtClean="0"/>
              <a:t>nelle sue non equità e disfunzionalità</a:t>
            </a:r>
          </a:p>
          <a:p>
            <a:r>
              <a:rPr lang="it-IT" sz="2000" dirty="0" smtClean="0"/>
              <a:t>Resistenze </a:t>
            </a:r>
            <a:r>
              <a:rPr lang="it-IT" sz="2000" dirty="0"/>
              <a:t>naturalmente ci </a:t>
            </a:r>
            <a:r>
              <a:rPr lang="it-IT" sz="2000" dirty="0" smtClean="0"/>
              <a:t>saranno: </a:t>
            </a:r>
            <a:r>
              <a:rPr lang="it-IT" sz="2000" dirty="0"/>
              <a:t>da impostazioni valoriali </a:t>
            </a:r>
            <a:r>
              <a:rPr lang="it-IT" sz="2000" dirty="0" smtClean="0"/>
              <a:t>opposte; da </a:t>
            </a:r>
            <a:r>
              <a:rPr lang="it-IT" sz="2000" dirty="0"/>
              <a:t>limiti della </a:t>
            </a:r>
            <a:r>
              <a:rPr lang="it-IT" sz="2000" dirty="0" smtClean="0"/>
              <a:t>proposta</a:t>
            </a:r>
            <a:r>
              <a:rPr lang="it-IT" sz="2000" dirty="0"/>
              <a:t> </a:t>
            </a:r>
            <a:r>
              <a:rPr lang="it-IT" sz="2000" dirty="0" smtClean="0"/>
              <a:t>certo migliorabile; dalla </a:t>
            </a:r>
            <a:r>
              <a:rPr lang="it-IT" sz="2000" dirty="0"/>
              <a:t>difesa </a:t>
            </a:r>
            <a:r>
              <a:rPr lang="it-IT" sz="2000" dirty="0" smtClean="0"/>
              <a:t>di </a:t>
            </a:r>
            <a:r>
              <a:rPr lang="it-IT" sz="2000" dirty="0"/>
              <a:t>interessi costituiti e organizzati, a scapito di interessi </a:t>
            </a:r>
            <a:r>
              <a:rPr lang="it-IT" sz="2000" dirty="0" smtClean="0"/>
              <a:t>dispersi </a:t>
            </a:r>
            <a:r>
              <a:rPr lang="it-IT" sz="2000" dirty="0"/>
              <a:t>e disorganizzati. </a:t>
            </a:r>
            <a:endParaRPr lang="it-IT" sz="2000" dirty="0" smtClean="0"/>
          </a:p>
          <a:p>
            <a:endParaRPr lang="it-IT" sz="2000" dirty="0"/>
          </a:p>
        </p:txBody>
      </p:sp>
      <p:sp>
        <p:nvSpPr>
          <p:cNvPr id="3" name="Titolo 2"/>
          <p:cNvSpPr>
            <a:spLocks noGrp="1"/>
          </p:cNvSpPr>
          <p:nvPr>
            <p:ph type="title"/>
          </p:nvPr>
        </p:nvSpPr>
        <p:spPr>
          <a:xfrm>
            <a:off x="323528" y="908720"/>
            <a:ext cx="8568952" cy="936104"/>
          </a:xfrm>
        </p:spPr>
        <p:txBody>
          <a:bodyPr/>
          <a:lstStyle/>
          <a:p>
            <a:pPr lvl="0"/>
            <a:r>
              <a:rPr lang="it-IT" sz="2800" dirty="0" smtClean="0">
                <a:solidFill>
                  <a:srgbClr val="C00000"/>
                </a:solidFill>
              </a:rPr>
              <a:t>Una </a:t>
            </a:r>
            <a:r>
              <a:rPr lang="it-IT" sz="2800" dirty="0">
                <a:solidFill>
                  <a:srgbClr val="C00000"/>
                </a:solidFill>
              </a:rPr>
              <a:t>scelta di </a:t>
            </a:r>
            <a:r>
              <a:rPr lang="it-IT" sz="2800" dirty="0" smtClean="0">
                <a:solidFill>
                  <a:srgbClr val="C00000"/>
                </a:solidFill>
              </a:rPr>
              <a:t>investimento: sviluppo sociale e economico, forte crescita dell’occupazione nei servizi, riequilibrio territoriale.</a:t>
            </a:r>
            <a:r>
              <a:rPr lang="it-IT" sz="2800" dirty="0" smtClean="0"/>
              <a:t> </a:t>
            </a:r>
            <a:r>
              <a:rPr lang="it-IT" sz="2800" dirty="0" smtClean="0">
                <a:solidFill>
                  <a:srgbClr val="C00000"/>
                </a:solidFill>
              </a:rPr>
              <a:t>Non facile ed esposta a attacchi</a:t>
            </a:r>
            <a:r>
              <a:rPr lang="it-IT" dirty="0" smtClean="0"/>
              <a:t/>
            </a:r>
            <a:br>
              <a:rPr lang="it-IT" dirty="0" smtClean="0"/>
            </a:br>
            <a:endParaRPr lang="it-IT"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37</a:t>
            </a:fld>
            <a:endParaRPr lang="it-IT"/>
          </a:p>
        </p:txBody>
      </p:sp>
    </p:spTree>
    <p:extLst>
      <p:ext uri="{BB962C8B-B14F-4D97-AF65-F5344CB8AC3E}">
        <p14:creationId xmlns:p14="http://schemas.microsoft.com/office/powerpoint/2010/main" val="28305212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2204864"/>
            <a:ext cx="7772400" cy="3891136"/>
          </a:xfrm>
        </p:spPr>
        <p:txBody>
          <a:bodyPr/>
          <a:lstStyle/>
          <a:p>
            <a:r>
              <a:rPr lang="it-IT" sz="2000" dirty="0"/>
              <a:t>Le politiche sociali, e i sistemi di servizi ed interventi che esse generano e alimentano, potranno su questa traccia superare la dispersione che le penalizza ed </a:t>
            </a:r>
            <a:r>
              <a:rPr lang="it-IT" sz="2000" dirty="0">
                <a:solidFill>
                  <a:srgbClr val="0070C0"/>
                </a:solidFill>
              </a:rPr>
              <a:t>assumere una loro specifica identità, che ne rafforzerà la voce </a:t>
            </a:r>
            <a:r>
              <a:rPr lang="it-IT" sz="2000" dirty="0"/>
              <a:t>nell’universo delle politiche pubbliche</a:t>
            </a:r>
            <a:r>
              <a:rPr lang="it-IT" sz="2000" dirty="0" smtClean="0"/>
              <a:t>.</a:t>
            </a:r>
          </a:p>
          <a:p>
            <a:r>
              <a:rPr lang="it-IT" sz="2000" dirty="0" smtClean="0"/>
              <a:t>Essere </a:t>
            </a:r>
            <a:r>
              <a:rPr lang="it-IT" sz="2000" dirty="0"/>
              <a:t>responsabili e gestori, ai diversi livelli di governo e di attività, del fronteggiare nuove cruciali dimensioni della questione sociale, quale oggi si propone, con politiche e interventi coordinati per 70 e più miliardi di spesa pubblica, è </a:t>
            </a:r>
            <a:r>
              <a:rPr lang="it-IT" sz="2000" dirty="0" smtClean="0"/>
              <a:t>per </a:t>
            </a:r>
            <a:r>
              <a:rPr lang="it-IT" sz="2000" dirty="0" smtClean="0">
                <a:solidFill>
                  <a:srgbClr val="0070C0"/>
                </a:solidFill>
              </a:rPr>
              <a:t>tutti gli attori</a:t>
            </a:r>
            <a:r>
              <a:rPr lang="it-IT" sz="2000" dirty="0" smtClean="0"/>
              <a:t>, politicamente</a:t>
            </a:r>
            <a:r>
              <a:rPr lang="it-IT" sz="2000" dirty="0"/>
              <a:t>, socialmente e professionalmente altro, anche in termini di possibilità di incremento di efficacia e di efficienza, che gestire misure parcellizzate e </a:t>
            </a:r>
            <a:r>
              <a:rPr lang="it-IT" sz="2000" dirty="0" smtClean="0"/>
              <a:t>scoordinate</a:t>
            </a:r>
            <a:endParaRPr lang="it-IT" sz="2000" dirty="0"/>
          </a:p>
        </p:txBody>
      </p:sp>
      <p:sp>
        <p:nvSpPr>
          <p:cNvPr id="3" name="Titolo 2"/>
          <p:cNvSpPr>
            <a:spLocks noGrp="1"/>
          </p:cNvSpPr>
          <p:nvPr>
            <p:ph type="title"/>
          </p:nvPr>
        </p:nvSpPr>
        <p:spPr/>
        <p:txBody>
          <a:bodyPr/>
          <a:lstStyle/>
          <a:p>
            <a:r>
              <a:rPr lang="it-IT" sz="3200" dirty="0" smtClean="0">
                <a:solidFill>
                  <a:srgbClr val="C00000"/>
                </a:solidFill>
              </a:rPr>
              <a:t>Una pista per rafforzare nel dibattito pubblico l’attenzione alle politiche sociali e dare più voce agli attori del sociale</a:t>
            </a:r>
            <a:endParaRPr lang="it-IT" sz="32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38</a:t>
            </a:fld>
            <a:endParaRPr lang="it-IT"/>
          </a:p>
        </p:txBody>
      </p:sp>
    </p:spTree>
    <p:extLst>
      <p:ext uri="{BB962C8B-B14F-4D97-AF65-F5344CB8AC3E}">
        <p14:creationId xmlns:p14="http://schemas.microsoft.com/office/powerpoint/2010/main" val="17919553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484784"/>
            <a:ext cx="7772400" cy="4611216"/>
          </a:xfrm>
        </p:spPr>
        <p:txBody>
          <a:bodyPr/>
          <a:lstStyle/>
          <a:p>
            <a:r>
              <a:rPr lang="it-IT" sz="2400" dirty="0" smtClean="0"/>
              <a:t>Disuguaglianza e povertà sono aumentate</a:t>
            </a:r>
          </a:p>
          <a:p>
            <a:r>
              <a:rPr lang="it-IT" sz="2400" dirty="0" smtClean="0"/>
              <a:t>Esse nuocciono allo sviluppo umano e alla crescita economica</a:t>
            </a:r>
          </a:p>
          <a:p>
            <a:r>
              <a:rPr lang="it-IT" sz="2400" dirty="0" smtClean="0"/>
              <a:t>Le attuali erogazioni assistenziali non sono ne eque ne efficaci, i diritti sociali sono elusi</a:t>
            </a:r>
          </a:p>
          <a:p>
            <a:r>
              <a:rPr lang="it-IT" sz="2400" dirty="0" smtClean="0"/>
              <a:t>Vanno sostituite con nuove misure cash e care, ben disegnate e implementate, su criteri chiari e condivisi</a:t>
            </a:r>
          </a:p>
          <a:p>
            <a:r>
              <a:rPr lang="it-IT" sz="2400" dirty="0" smtClean="0"/>
              <a:t>Con benefici sociali certi e economicamente sostenibili </a:t>
            </a:r>
          </a:p>
          <a:p>
            <a:r>
              <a:rPr lang="it-IT" sz="2400" dirty="0" smtClean="0"/>
              <a:t>Lo si può fare costruendo attraverso un serio e paziente confronto </a:t>
            </a:r>
            <a:r>
              <a:rPr lang="it-IT" sz="2400" dirty="0"/>
              <a:t>forti e coerenti politiche </a:t>
            </a:r>
            <a:r>
              <a:rPr lang="it-IT" sz="2400" dirty="0" smtClean="0"/>
              <a:t>sociali</a:t>
            </a:r>
          </a:p>
          <a:p>
            <a:r>
              <a:rPr lang="it-IT" sz="2400" dirty="0" smtClean="0"/>
              <a:t>Un percorso non facile ne scontato</a:t>
            </a:r>
            <a:endParaRPr lang="it-IT" sz="2400" dirty="0"/>
          </a:p>
          <a:p>
            <a:endParaRPr lang="it-IT" sz="2400" dirty="0" smtClean="0"/>
          </a:p>
          <a:p>
            <a:endParaRPr lang="it-IT" dirty="0"/>
          </a:p>
        </p:txBody>
      </p:sp>
      <p:sp>
        <p:nvSpPr>
          <p:cNvPr id="3" name="Titolo 2"/>
          <p:cNvSpPr>
            <a:spLocks noGrp="1"/>
          </p:cNvSpPr>
          <p:nvPr>
            <p:ph type="title"/>
          </p:nvPr>
        </p:nvSpPr>
        <p:spPr>
          <a:xfrm>
            <a:off x="685800" y="609600"/>
            <a:ext cx="7772400" cy="587152"/>
          </a:xfrm>
        </p:spPr>
        <p:txBody>
          <a:bodyPr/>
          <a:lstStyle/>
          <a:p>
            <a:r>
              <a:rPr lang="it-IT" sz="3600" dirty="0" smtClean="0">
                <a:solidFill>
                  <a:srgbClr val="C00000"/>
                </a:solidFill>
              </a:rPr>
              <a:t>Ricapitolando</a:t>
            </a:r>
            <a:endParaRPr lang="it-IT" sz="36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39</a:t>
            </a:fld>
            <a:endParaRPr lang="it-IT"/>
          </a:p>
        </p:txBody>
      </p:sp>
    </p:spTree>
    <p:extLst>
      <p:ext uri="{BB962C8B-B14F-4D97-AF65-F5344CB8AC3E}">
        <p14:creationId xmlns:p14="http://schemas.microsoft.com/office/powerpoint/2010/main" val="4293955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685800" y="1412776"/>
            <a:ext cx="7772400" cy="4114800"/>
          </a:xfrm>
        </p:spPr>
        <p:txBody>
          <a:bodyPr/>
          <a:lstStyle/>
          <a:p>
            <a:pPr>
              <a:lnSpc>
                <a:spcPct val="107000"/>
              </a:lnSpc>
              <a:spcAft>
                <a:spcPts val="800"/>
              </a:spcAft>
              <a:buClr>
                <a:srgbClr val="C00000"/>
              </a:buClr>
            </a:pPr>
            <a:r>
              <a:rPr lang="it-IT" sz="2400" dirty="0" smtClean="0">
                <a:ea typeface="Calibri" panose="020F0502020204030204" pitchFamily="34" charset="0"/>
              </a:rPr>
              <a:t>Durante </a:t>
            </a:r>
            <a:r>
              <a:rPr lang="it-IT" sz="2400" dirty="0">
                <a:ea typeface="Calibri" panose="020F0502020204030204" pitchFamily="34" charset="0"/>
              </a:rPr>
              <a:t>la crisi, dal 2007 a oggi, </a:t>
            </a:r>
            <a:r>
              <a:rPr lang="it-IT" sz="2400" i="1" dirty="0" smtClean="0">
                <a:ea typeface="Calibri" panose="020F0502020204030204" pitchFamily="34" charset="0"/>
              </a:rPr>
              <a:t>aumentati </a:t>
            </a:r>
            <a:r>
              <a:rPr lang="it-IT" sz="2400" i="1" dirty="0">
                <a:ea typeface="Calibri" panose="020F0502020204030204" pitchFamily="34" charset="0"/>
              </a:rPr>
              <a:t>di due volte e mezzo</a:t>
            </a:r>
            <a:r>
              <a:rPr lang="it-IT" sz="2400" dirty="0">
                <a:ea typeface="Calibri" panose="020F0502020204030204" pitchFamily="34" charset="0"/>
              </a:rPr>
              <a:t>, dal 3</a:t>
            </a:r>
            <a:r>
              <a:rPr lang="it-IT" sz="2400" dirty="0" smtClean="0">
                <a:ea typeface="Calibri" panose="020F0502020204030204" pitchFamily="34" charset="0"/>
              </a:rPr>
              <a:t>,1% </a:t>
            </a:r>
            <a:r>
              <a:rPr lang="it-IT" sz="2400" dirty="0">
                <a:ea typeface="Calibri" panose="020F0502020204030204" pitchFamily="34" charset="0"/>
              </a:rPr>
              <a:t>al </a:t>
            </a:r>
            <a:r>
              <a:rPr lang="it-IT" sz="2400" dirty="0" smtClean="0">
                <a:ea typeface="Calibri" panose="020F0502020204030204" pitchFamily="34" charset="0"/>
              </a:rPr>
              <a:t>8,4% </a:t>
            </a:r>
            <a:r>
              <a:rPr lang="it-IT" sz="2400" dirty="0">
                <a:ea typeface="Calibri" panose="020F0502020204030204" pitchFamily="34" charset="0"/>
              </a:rPr>
              <a:t>della popolazione</a:t>
            </a:r>
          </a:p>
          <a:p>
            <a:pPr>
              <a:lnSpc>
                <a:spcPct val="107000"/>
              </a:lnSpc>
              <a:spcAft>
                <a:spcPts val="800"/>
              </a:spcAft>
              <a:buClr>
                <a:srgbClr val="C00000"/>
              </a:buClr>
            </a:pPr>
            <a:r>
              <a:rPr lang="it-IT" sz="2400" dirty="0" smtClean="0">
                <a:ea typeface="Calibri" panose="020F0502020204030204" pitchFamily="34" charset="0"/>
              </a:rPr>
              <a:t>Sono in povertà 1.778.000 </a:t>
            </a:r>
            <a:r>
              <a:rPr lang="it-IT" sz="2400" dirty="0">
                <a:ea typeface="Calibri" panose="020F0502020204030204" pitchFamily="34" charset="0"/>
              </a:rPr>
              <a:t>famiglie, </a:t>
            </a:r>
            <a:r>
              <a:rPr lang="it-IT" sz="2400" i="1" dirty="0">
                <a:ea typeface="Calibri" panose="020F0502020204030204" pitchFamily="34" charset="0"/>
              </a:rPr>
              <a:t>5.058.000 individui</a:t>
            </a:r>
            <a:r>
              <a:rPr lang="it-IT" sz="2400" dirty="0">
                <a:ea typeface="Calibri" panose="020F0502020204030204" pitchFamily="34" charset="0"/>
              </a:rPr>
              <a:t>, 1 su 12 </a:t>
            </a:r>
            <a:r>
              <a:rPr lang="it-IT" sz="2400" i="1" dirty="0">
                <a:ea typeface="Calibri" panose="020F0502020204030204" pitchFamily="34" charset="0"/>
              </a:rPr>
              <a:t>residenti</a:t>
            </a:r>
          </a:p>
          <a:p>
            <a:pPr>
              <a:buClr>
                <a:srgbClr val="C00000"/>
              </a:buClr>
            </a:pPr>
            <a:r>
              <a:rPr lang="it-IT" sz="2400" dirty="0">
                <a:ea typeface="Calibri" panose="020F0502020204030204" pitchFamily="34" charset="0"/>
              </a:rPr>
              <a:t>Sono dati sulla </a:t>
            </a:r>
            <a:r>
              <a:rPr lang="it-IT" sz="2400" b="1" dirty="0">
                <a:solidFill>
                  <a:srgbClr val="C00000"/>
                </a:solidFill>
                <a:ea typeface="Calibri" panose="020F0502020204030204" pitchFamily="34" charset="0"/>
              </a:rPr>
              <a:t>povertà assoluta</a:t>
            </a:r>
            <a:r>
              <a:rPr lang="it-IT" sz="2400" dirty="0">
                <a:ea typeface="Calibri" panose="020F0502020204030204" pitchFamily="34" charset="0"/>
              </a:rPr>
              <a:t>, soglia Istat per beni e servizi per vita appena dignitosa di una </a:t>
            </a:r>
            <a:r>
              <a:rPr lang="it-IT" sz="2400" dirty="0" smtClean="0">
                <a:ea typeface="Calibri" panose="020F0502020204030204" pitchFamily="34" charset="0"/>
              </a:rPr>
              <a:t>famiglia in un dato territorio (da 554 euro a 817 individuo/mese)</a:t>
            </a:r>
          </a:p>
          <a:p>
            <a:pPr>
              <a:lnSpc>
                <a:spcPct val="107000"/>
              </a:lnSpc>
              <a:spcAft>
                <a:spcPts val="800"/>
              </a:spcAft>
              <a:buClr>
                <a:srgbClr val="C00000"/>
              </a:buClr>
            </a:pPr>
            <a:r>
              <a:rPr lang="it-IT" sz="2400" dirty="0">
                <a:ea typeface="Calibri" panose="020F0502020204030204" pitchFamily="34" charset="0"/>
              </a:rPr>
              <a:t>Se assumiamo </a:t>
            </a:r>
            <a:r>
              <a:rPr lang="it-IT" sz="2400" b="1" dirty="0">
                <a:solidFill>
                  <a:srgbClr val="C00000"/>
                </a:solidFill>
                <a:ea typeface="Calibri" panose="020F0502020204030204" pitchFamily="34" charset="0"/>
              </a:rPr>
              <a:t>povertà relativa</a:t>
            </a:r>
            <a:r>
              <a:rPr lang="it-IT" sz="2400" dirty="0">
                <a:solidFill>
                  <a:srgbClr val="C00000"/>
                </a:solidFill>
                <a:ea typeface="Calibri" panose="020F0502020204030204" pitchFamily="34" charset="0"/>
              </a:rPr>
              <a:t> </a:t>
            </a:r>
            <a:r>
              <a:rPr lang="it-IT" sz="2400" dirty="0">
                <a:ea typeface="Calibri" panose="020F0502020204030204" pitchFamily="34" charset="0"/>
              </a:rPr>
              <a:t>e indicatori compositi per confrontarci in EU, siamo sempre fra i peggio, dal 20° posto in su: rischio di povertà, povertà e esclusione sociale, giustizia sociale…</a:t>
            </a:r>
          </a:p>
          <a:p>
            <a:endParaRPr lang="it-IT" dirty="0"/>
          </a:p>
        </p:txBody>
      </p:sp>
      <p:sp>
        <p:nvSpPr>
          <p:cNvPr id="3" name="Titolo 2"/>
          <p:cNvSpPr>
            <a:spLocks noGrp="1"/>
          </p:cNvSpPr>
          <p:nvPr>
            <p:ph type="title"/>
          </p:nvPr>
        </p:nvSpPr>
        <p:spPr>
          <a:xfrm>
            <a:off x="685800" y="609600"/>
            <a:ext cx="7772400" cy="443136"/>
          </a:xfrm>
        </p:spPr>
        <p:txBody>
          <a:bodyPr/>
          <a:lstStyle/>
          <a:p>
            <a:r>
              <a:rPr lang="it-IT" sz="4000" dirty="0" smtClean="0"/>
              <a:t>Da 10 anni sempre più poveri</a:t>
            </a:r>
            <a:endParaRPr lang="it-IT" sz="4000"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4</a:t>
            </a:fld>
            <a:endParaRPr lang="it-IT"/>
          </a:p>
        </p:txBody>
      </p:sp>
    </p:spTree>
    <p:extLst>
      <p:ext uri="{BB962C8B-B14F-4D97-AF65-F5344CB8AC3E}">
        <p14:creationId xmlns:p14="http://schemas.microsoft.com/office/powerpoint/2010/main" val="2897203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egnaposto contenuto 1"/>
          <p:cNvSpPr>
            <a:spLocks noGrp="1"/>
          </p:cNvSpPr>
          <p:nvPr>
            <p:ph idx="1"/>
          </p:nvPr>
        </p:nvSpPr>
        <p:spPr>
          <a:xfrm>
            <a:off x="827584" y="1556792"/>
            <a:ext cx="7772400" cy="5763344"/>
          </a:xfrm>
        </p:spPr>
        <p:txBody>
          <a:bodyPr/>
          <a:lstStyle/>
          <a:p>
            <a:r>
              <a:rPr lang="it-IT" sz="2400" dirty="0" smtClean="0">
                <a:solidFill>
                  <a:srgbClr val="C00000"/>
                </a:solidFill>
                <a:latin typeface="Arial" charset="0"/>
                <a:cs typeface="Arial" charset="0"/>
              </a:rPr>
              <a:t>L’Osservatorio sulle politiche sociali, Welforum.it</a:t>
            </a:r>
            <a:r>
              <a:rPr lang="it-IT" sz="2400" dirty="0" smtClean="0">
                <a:latin typeface="Arial" charset="0"/>
                <a:cs typeface="Arial" charset="0"/>
              </a:rPr>
              <a:t>, da più di un anno è una importante fonte di informazione e aggiornamento continuo sull’evoluzione delle politiche sociali a tutti i livelli</a:t>
            </a:r>
          </a:p>
          <a:p>
            <a:r>
              <a:rPr lang="it-IT" sz="2400" dirty="0" smtClean="0">
                <a:latin typeface="Arial" charset="0"/>
                <a:cs typeface="Arial" charset="0"/>
              </a:rPr>
              <a:t> è anche un </a:t>
            </a:r>
            <a:r>
              <a:rPr lang="it-IT" sz="2400" dirty="0" smtClean="0">
                <a:solidFill>
                  <a:srgbClr val="C00000"/>
                </a:solidFill>
                <a:latin typeface="Arial" charset="0"/>
                <a:cs typeface="Arial" charset="0"/>
              </a:rPr>
              <a:t>laboratorio aperto </a:t>
            </a:r>
            <a:r>
              <a:rPr lang="it-IT" sz="2400" dirty="0" smtClean="0">
                <a:latin typeface="Arial" charset="0"/>
                <a:cs typeface="Arial" charset="0"/>
              </a:rPr>
              <a:t>a narrazioni, pensieri, valutazioni, confronti, per costruire insieme, passo </a:t>
            </a:r>
            <a:r>
              <a:rPr lang="it-IT" sz="2400" dirty="0" err="1" smtClean="0">
                <a:latin typeface="Arial" charset="0"/>
                <a:cs typeface="Arial" charset="0"/>
              </a:rPr>
              <a:t>passo</a:t>
            </a:r>
            <a:r>
              <a:rPr lang="it-IT" sz="2400" dirty="0" smtClean="0">
                <a:latin typeface="Arial" charset="0"/>
                <a:cs typeface="Arial" charset="0"/>
              </a:rPr>
              <a:t>, con tanti interlocutori ed esperienze, una cultura e pratiche più condivise e diffuse per politiche innovative, per </a:t>
            </a:r>
            <a:r>
              <a:rPr lang="it-IT" sz="2400" dirty="0" smtClean="0">
                <a:solidFill>
                  <a:srgbClr val="C00000"/>
                </a:solidFill>
                <a:latin typeface="Arial" charset="0"/>
                <a:cs typeface="Arial" charset="0"/>
              </a:rPr>
              <a:t>una nuova coerente politica sociale</a:t>
            </a:r>
          </a:p>
          <a:p>
            <a:r>
              <a:rPr lang="it-IT" sz="2400" dirty="0" smtClean="0">
                <a:solidFill>
                  <a:srgbClr val="C00000"/>
                </a:solidFill>
                <a:latin typeface="Arial" charset="0"/>
                <a:cs typeface="Arial" charset="0"/>
              </a:rPr>
              <a:t>www welforum.it </a:t>
            </a:r>
            <a:r>
              <a:rPr lang="it-IT" sz="2400" dirty="0" smtClean="0">
                <a:latin typeface="Arial" charset="0"/>
                <a:cs typeface="Arial" charset="0"/>
              </a:rPr>
              <a:t>è ad </a:t>
            </a:r>
            <a:r>
              <a:rPr lang="it-IT" sz="2400" dirty="0">
                <a:latin typeface="Arial" charset="0"/>
                <a:cs typeface="Arial" charset="0"/>
              </a:rPr>
              <a:t>accesso</a:t>
            </a:r>
            <a:r>
              <a:rPr lang="it-IT" sz="2400" dirty="0" smtClean="0">
                <a:latin typeface="Arial" charset="0"/>
                <a:cs typeface="Arial" charset="0"/>
              </a:rPr>
              <a:t> libero, indipendente, finanziato da molti promotori</a:t>
            </a:r>
          </a:p>
          <a:p>
            <a:r>
              <a:rPr lang="it-IT" sz="2400" dirty="0" smtClean="0">
                <a:solidFill>
                  <a:srgbClr val="C00000"/>
                </a:solidFill>
                <a:latin typeface="Arial" charset="0"/>
                <a:cs typeface="Arial" charset="0"/>
              </a:rPr>
              <a:t>Iscrivendosi si riceve la newsletter </a:t>
            </a:r>
            <a:r>
              <a:rPr lang="it-IT" sz="2400" dirty="0" smtClean="0">
                <a:latin typeface="Arial" charset="0"/>
                <a:cs typeface="Arial" charset="0"/>
              </a:rPr>
              <a:t>con le novità pubblicate quotidianamente</a:t>
            </a:r>
          </a:p>
        </p:txBody>
      </p:sp>
      <p:sp>
        <p:nvSpPr>
          <p:cNvPr id="15363" name="Titolo 2"/>
          <p:cNvSpPr>
            <a:spLocks noGrp="1"/>
          </p:cNvSpPr>
          <p:nvPr>
            <p:ph type="title"/>
          </p:nvPr>
        </p:nvSpPr>
        <p:spPr>
          <a:xfrm>
            <a:off x="685800" y="908720"/>
            <a:ext cx="7772400" cy="288032"/>
          </a:xfrm>
        </p:spPr>
        <p:txBody>
          <a:bodyPr/>
          <a:lstStyle/>
          <a:p>
            <a:r>
              <a:rPr lang="it-IT" sz="3200" dirty="0" smtClean="0">
                <a:solidFill>
                  <a:srgbClr val="C00000"/>
                </a:solidFill>
                <a:latin typeface="Arial" charset="0"/>
                <a:cs typeface="Arial" charset="0"/>
              </a:rPr>
              <a:t>Concludo con un invito a welforum.it</a:t>
            </a:r>
          </a:p>
        </p:txBody>
      </p:sp>
      <p:sp>
        <p:nvSpPr>
          <p:cNvPr id="15364" name="Segnaposto numero diapositiva 3"/>
          <p:cNvSpPr>
            <a:spLocks noGrp="1"/>
          </p:cNvSpPr>
          <p:nvPr>
            <p:ph type="sldNum" sz="quarter" idx="10"/>
          </p:nvPr>
        </p:nvSpPr>
        <p:spPr>
          <a:noFill/>
        </p:spPr>
        <p:txBody>
          <a:bodyPr/>
          <a:lstStyle/>
          <a:p>
            <a:endParaRPr lang="it-IT" dirty="0" smtClean="0">
              <a:latin typeface="Arial" charset="0"/>
              <a:cs typeface="Arial" charset="0"/>
            </a:endParaRPr>
          </a:p>
          <a:p>
            <a:r>
              <a:rPr lang="it-IT" dirty="0" smtClean="0">
                <a:latin typeface="Arial" charset="0"/>
                <a:cs typeface="Arial" charset="0"/>
              </a:rPr>
              <a:t>L’interesse </a:t>
            </a:r>
            <a:fld id="{43F9667C-EE2C-4F9A-A3AE-C5E57694E508}" type="slidenum">
              <a:rPr lang="it-IT" smtClean="0">
                <a:latin typeface="Arial" charset="0"/>
                <a:cs typeface="Arial" charset="0"/>
              </a:rPr>
              <a:pPr/>
              <a:t>40</a:t>
            </a:fld>
            <a:endParaRPr lang="it-IT" dirty="0" smtClean="0">
              <a:latin typeface="Arial" charset="0"/>
              <a:cs typeface="Arial"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p:txBody>
          <a:bodyPr/>
          <a:lstStyle/>
          <a:p>
            <a:endParaRPr lang="it-IT" dirty="0" smtClean="0"/>
          </a:p>
          <a:p>
            <a:endParaRPr lang="it-IT" dirty="0"/>
          </a:p>
          <a:p>
            <a:pPr marL="0" indent="0">
              <a:buNone/>
            </a:pPr>
            <a:r>
              <a:rPr lang="it-IT" dirty="0" smtClean="0"/>
              <a:t>            </a:t>
            </a:r>
            <a:r>
              <a:rPr lang="it-IT" dirty="0" smtClean="0">
                <a:solidFill>
                  <a:srgbClr val="C00000"/>
                </a:solidFill>
              </a:rPr>
              <a:t>Grazie dell’attenzione</a:t>
            </a:r>
            <a:endParaRPr lang="it-IT" dirty="0">
              <a:solidFill>
                <a:srgbClr val="C00000"/>
              </a:solidFill>
            </a:endParaRPr>
          </a:p>
        </p:txBody>
      </p:sp>
      <p:sp>
        <p:nvSpPr>
          <p:cNvPr id="3" name="Titolo 2"/>
          <p:cNvSpPr>
            <a:spLocks noGrp="1"/>
          </p:cNvSpPr>
          <p:nvPr>
            <p:ph type="title"/>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41</a:t>
            </a:fld>
            <a:endParaRPr lang="it-IT"/>
          </a:p>
        </p:txBody>
      </p:sp>
    </p:spTree>
    <p:extLst>
      <p:ext uri="{BB962C8B-B14F-4D97-AF65-F5344CB8AC3E}">
        <p14:creationId xmlns:p14="http://schemas.microsoft.com/office/powerpoint/2010/main" val="2827805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sz="2800" dirty="0" smtClean="0">
                <a:solidFill>
                  <a:srgbClr val="C00000"/>
                </a:solidFill>
              </a:rPr>
              <a:t>Con la </a:t>
            </a:r>
            <a:r>
              <a:rPr lang="it-IT" sz="2800" dirty="0">
                <a:solidFill>
                  <a:srgbClr val="C00000"/>
                </a:solidFill>
              </a:rPr>
              <a:t>crisi in </a:t>
            </a:r>
            <a:r>
              <a:rPr lang="it-IT" sz="2800" dirty="0" smtClean="0">
                <a:solidFill>
                  <a:srgbClr val="C00000"/>
                </a:solidFill>
              </a:rPr>
              <a:t>Italia i </a:t>
            </a:r>
            <a:r>
              <a:rPr lang="it-IT" sz="2800" dirty="0">
                <a:solidFill>
                  <a:srgbClr val="C00000"/>
                </a:solidFill>
              </a:rPr>
              <a:t>poveri assoluti più che raddoppiano, divengono </a:t>
            </a:r>
            <a:r>
              <a:rPr lang="it-IT" sz="2800" dirty="0" smtClean="0">
                <a:solidFill>
                  <a:srgbClr val="C00000"/>
                </a:solidFill>
              </a:rPr>
              <a:t>5.05 </a:t>
            </a:r>
            <a:r>
              <a:rPr lang="it-IT" sz="2800" dirty="0">
                <a:solidFill>
                  <a:srgbClr val="C00000"/>
                </a:solidFill>
              </a:rPr>
              <a:t>milioni</a:t>
            </a:r>
            <a:r>
              <a:rPr lang="it-IT" sz="2800" b="1" dirty="0" smtClean="0">
                <a:solidFill>
                  <a:srgbClr val="C00000"/>
                </a:solidFill>
              </a:rPr>
              <a:t> </a:t>
            </a:r>
            <a:r>
              <a:rPr lang="it-IT" sz="2800" dirty="0">
                <a:solidFill>
                  <a:srgbClr val="C00000"/>
                </a:solidFill>
              </a:rPr>
              <a:t>(Istat </a:t>
            </a:r>
            <a:r>
              <a:rPr lang="it-IT" sz="2800" dirty="0" smtClean="0">
                <a:solidFill>
                  <a:srgbClr val="C00000"/>
                </a:solidFill>
              </a:rPr>
              <a:t>2017), 8,4% della popolazione,  con una nuova composizione sociale </a:t>
            </a:r>
            <a:endParaRPr lang="it-IT" sz="28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dirty="0" smtClean="0"/>
          </a:p>
          <a:p>
            <a:pPr>
              <a:defRPr/>
            </a:pPr>
            <a:fld id="{5669D557-FACF-4ED1-8706-E9A44212F7EA}" type="slidenum">
              <a:rPr lang="it-IT" smtClean="0"/>
              <a:pPr>
                <a:defRPr/>
              </a:pPr>
              <a:t>5</a:t>
            </a:fld>
            <a:endParaRPr lang="it-IT" dirty="0"/>
          </a:p>
        </p:txBody>
      </p:sp>
      <p:graphicFrame>
        <p:nvGraphicFramePr>
          <p:cNvPr id="7" name="Segnaposto contenuto 6"/>
          <p:cNvGraphicFramePr>
            <a:graphicFrameLocks noGrp="1"/>
          </p:cNvGraphicFramePr>
          <p:nvPr>
            <p:ph idx="1"/>
            <p:extLst>
              <p:ext uri="{D42A27DB-BD31-4B8C-83A1-F6EECF244321}">
                <p14:modId xmlns:p14="http://schemas.microsoft.com/office/powerpoint/2010/main" val="2030524664"/>
              </p:ext>
            </p:extLst>
          </p:nvPr>
        </p:nvGraphicFramePr>
        <p:xfrm>
          <a:off x="685800" y="1981200"/>
          <a:ext cx="7772400" cy="4114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32253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olo 2"/>
          <p:cNvSpPr>
            <a:spLocks noGrp="1"/>
          </p:cNvSpPr>
          <p:nvPr>
            <p:ph type="title"/>
          </p:nvPr>
        </p:nvSpPr>
        <p:spPr/>
        <p:txBody>
          <a:bodyPr/>
          <a:lstStyle/>
          <a:p>
            <a:r>
              <a:rPr lang="it-IT" sz="3600" dirty="0" smtClean="0"/>
              <a:t>Povertà cresce al sud, ma non più solo al sud</a:t>
            </a:r>
            <a:endParaRPr lang="it-IT" sz="3600" dirty="0"/>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6</a:t>
            </a:fld>
            <a:endParaRPr lang="it-IT"/>
          </a:p>
        </p:txBody>
      </p:sp>
      <p:pic>
        <p:nvPicPr>
          <p:cNvPr id="5"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82875" y="1981200"/>
            <a:ext cx="5978249" cy="4114800"/>
          </a:xfrm>
        </p:spPr>
      </p:pic>
    </p:spTree>
    <p:extLst>
      <p:ext uri="{BB962C8B-B14F-4D97-AF65-F5344CB8AC3E}">
        <p14:creationId xmlns:p14="http://schemas.microsoft.com/office/powerpoint/2010/main" val="2260612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olo 1"/>
          <p:cNvSpPr>
            <a:spLocks noGrp="1"/>
          </p:cNvSpPr>
          <p:nvPr>
            <p:ph type="title"/>
          </p:nvPr>
        </p:nvSpPr>
        <p:spPr>
          <a:xfrm>
            <a:off x="785813" y="428625"/>
            <a:ext cx="7772400" cy="1143000"/>
          </a:xfrm>
        </p:spPr>
        <p:txBody>
          <a:bodyPr/>
          <a:lstStyle/>
          <a:p>
            <a:r>
              <a:rPr lang="it-IT" altLang="it-IT" sz="3200" dirty="0" smtClean="0"/>
              <a:t>Su rischio </a:t>
            </a:r>
            <a:r>
              <a:rPr lang="it-IT" altLang="it-IT" sz="3200" dirty="0"/>
              <a:t>povertà  ed esclusione sociale </a:t>
            </a:r>
            <a:r>
              <a:rPr lang="it-IT" altLang="it-IT" sz="3200" dirty="0" smtClean="0"/>
              <a:t>siamo fra i peggiori in Europa</a:t>
            </a:r>
          </a:p>
        </p:txBody>
      </p:sp>
      <p:sp>
        <p:nvSpPr>
          <p:cNvPr id="22531" name="Segnaposto contenuto 2"/>
          <p:cNvSpPr>
            <a:spLocks noGrp="1"/>
          </p:cNvSpPr>
          <p:nvPr>
            <p:ph idx="1"/>
          </p:nvPr>
        </p:nvSpPr>
        <p:spPr>
          <a:xfrm>
            <a:off x="323528" y="1857375"/>
            <a:ext cx="8320410" cy="4090988"/>
          </a:xfrm>
        </p:spPr>
        <p:txBody>
          <a:bodyPr/>
          <a:lstStyle/>
          <a:p>
            <a:pPr lvl="1">
              <a:buFont typeface="Wingdings" pitchFamily="2" charset="2"/>
              <a:buChar char="Ø"/>
            </a:pPr>
            <a:r>
              <a:rPr lang="it-IT" altLang="it-IT" sz="2000" dirty="0" smtClean="0"/>
              <a:t>Nel 2015 </a:t>
            </a:r>
            <a:r>
              <a:rPr lang="it-IT" altLang="it-IT" sz="2000" b="1" dirty="0"/>
              <a:t>in Europa </a:t>
            </a:r>
            <a:r>
              <a:rPr lang="it-IT" altLang="it-IT" sz="2000" dirty="0" smtClean="0"/>
              <a:t>sono oltre </a:t>
            </a:r>
            <a:r>
              <a:rPr lang="it-IT" altLang="it-IT" sz="2000" b="1" dirty="0" smtClean="0"/>
              <a:t>118 milioni le persone a rischio povertà  ed esclusione sociale</a:t>
            </a:r>
            <a:r>
              <a:rPr lang="it-IT" altLang="it-IT" sz="2000" dirty="0" smtClean="0"/>
              <a:t>,(rischio povertà dopo trasferimenti sociali ,bassa intensità lavorativa, grave deprivazione materiale), pari al </a:t>
            </a:r>
            <a:r>
              <a:rPr lang="it-IT" altLang="it-IT" sz="2000" b="1" dirty="0" smtClean="0"/>
              <a:t>23,7%</a:t>
            </a:r>
            <a:r>
              <a:rPr lang="it-IT" altLang="it-IT" sz="2000" dirty="0" smtClean="0"/>
              <a:t> del totale dei residenti EU28</a:t>
            </a:r>
          </a:p>
          <a:p>
            <a:pPr lvl="1">
              <a:buFont typeface="Wingdings" pitchFamily="2" charset="2"/>
              <a:buChar char="Ø"/>
            </a:pPr>
            <a:r>
              <a:rPr lang="it-IT" altLang="it-IT" sz="2000" dirty="0" smtClean="0"/>
              <a:t>La </a:t>
            </a:r>
            <a:r>
              <a:rPr lang="it-IT" altLang="it-IT" sz="2000" b="1" dirty="0" smtClean="0"/>
              <a:t>variabilità</a:t>
            </a:r>
            <a:r>
              <a:rPr lang="it-IT" altLang="it-IT" sz="2000" dirty="0" smtClean="0"/>
              <a:t> tra paesi è </a:t>
            </a:r>
            <a:r>
              <a:rPr lang="it-IT" altLang="it-IT" sz="2000" b="1" dirty="0" smtClean="0"/>
              <a:t>considerevole</a:t>
            </a:r>
            <a:r>
              <a:rPr lang="it-IT" altLang="it-IT" sz="2000" dirty="0" smtClean="0"/>
              <a:t>: si passa dal 16% circa di Svezia e Finlandia a oltre il 37% per Romania e Bulgaria</a:t>
            </a:r>
          </a:p>
          <a:p>
            <a:pPr lvl="1">
              <a:buFont typeface="Wingdings" pitchFamily="2" charset="2"/>
              <a:buChar char="Ø"/>
            </a:pPr>
            <a:r>
              <a:rPr lang="it-IT" altLang="it-IT" sz="2000" dirty="0" smtClean="0"/>
              <a:t>In Italia il valore dell’indicatore sintetico è superiore alla media Europea e pari al </a:t>
            </a:r>
            <a:r>
              <a:rPr lang="it-IT" altLang="it-IT" sz="2000" b="1" dirty="0" smtClean="0"/>
              <a:t>28,7%, 17 milioni e 470mila persone, </a:t>
            </a:r>
            <a:r>
              <a:rPr lang="it-IT" altLang="it-IT" sz="2000" dirty="0" smtClean="0"/>
              <a:t>che è</a:t>
            </a:r>
            <a:r>
              <a:rPr lang="it-IT" altLang="it-IT" sz="2000" dirty="0"/>
              <a:t> </a:t>
            </a:r>
            <a:r>
              <a:rPr lang="it-IT" altLang="it-IT" sz="2000" dirty="0" smtClean="0"/>
              <a:t>il valore assoluto più alto d’Europa, aumentato dal 2008 ad oggi</a:t>
            </a:r>
          </a:p>
          <a:p>
            <a:pPr lvl="1">
              <a:buFont typeface="Wingdings" pitchFamily="2" charset="2"/>
              <a:buChar char="Ø"/>
            </a:pPr>
            <a:r>
              <a:rPr lang="it-IT" altLang="it-IT" sz="2000" dirty="0" smtClean="0"/>
              <a:t>Soprattutto aumentata la grave deprivazione materiale (marginalità estrema)</a:t>
            </a:r>
          </a:p>
        </p:txBody>
      </p:sp>
    </p:spTree>
    <p:extLst>
      <p:ext uri="{BB962C8B-B14F-4D97-AF65-F5344CB8AC3E}">
        <p14:creationId xmlns:p14="http://schemas.microsoft.com/office/powerpoint/2010/main" val="2816557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100" b="1" i="1" dirty="0"/>
              <a:t>Tavola 6. Tasso di rischio di povertà nei 28 paesi UE, composizione percentuali, anno 2016</a:t>
            </a:r>
          </a:p>
        </p:txBody>
      </p:sp>
      <p:pic>
        <p:nvPicPr>
          <p:cNvPr id="4" name="Segnaposto contenuto 3"/>
          <p:cNvPicPr>
            <a:picLocks noGrp="1" noChangeAspect="1"/>
          </p:cNvPicPr>
          <p:nvPr>
            <p:ph idx="1"/>
          </p:nvPr>
        </p:nvPicPr>
        <p:blipFill>
          <a:blip r:embed="rId2"/>
          <a:stretch>
            <a:fillRect/>
          </a:stretch>
        </p:blipFill>
        <p:spPr>
          <a:xfrm>
            <a:off x="1089211" y="2243063"/>
            <a:ext cx="6871448" cy="3549258"/>
          </a:xfrm>
          <a:prstGeom prst="rect">
            <a:avLst/>
          </a:prstGeom>
        </p:spPr>
      </p:pic>
    </p:spTree>
    <p:extLst>
      <p:ext uri="{BB962C8B-B14F-4D97-AF65-F5344CB8AC3E}">
        <p14:creationId xmlns:p14="http://schemas.microsoft.com/office/powerpoint/2010/main" val="41770681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egnaposto contenuto 4"/>
          <p:cNvPicPr>
            <a:picLocks noGrp="1" noChangeAspect="1"/>
          </p:cNvPicPr>
          <p:nvPr>
            <p:ph idx="1"/>
          </p:nvPr>
        </p:nvPicPr>
        <p:blipFill>
          <a:blip r:embed="rId2"/>
          <a:stretch>
            <a:fillRect/>
          </a:stretch>
        </p:blipFill>
        <p:spPr>
          <a:xfrm>
            <a:off x="1504315" y="2313896"/>
            <a:ext cx="6135369" cy="3449407"/>
          </a:xfrm>
          <a:prstGeom prst="rect">
            <a:avLst/>
          </a:prstGeom>
        </p:spPr>
      </p:pic>
      <p:sp>
        <p:nvSpPr>
          <p:cNvPr id="3" name="Titolo 2"/>
          <p:cNvSpPr>
            <a:spLocks noGrp="1"/>
          </p:cNvSpPr>
          <p:nvPr>
            <p:ph type="title"/>
          </p:nvPr>
        </p:nvSpPr>
        <p:spPr/>
        <p:txBody>
          <a:bodyPr/>
          <a:lstStyle/>
          <a:p>
            <a:r>
              <a:rPr lang="it-IT" sz="2400" dirty="0" smtClean="0">
                <a:solidFill>
                  <a:srgbClr val="C00000"/>
                </a:solidFill>
              </a:rPr>
              <a:t>Tra </a:t>
            </a:r>
            <a:r>
              <a:rPr lang="it-IT" sz="2400" dirty="0">
                <a:solidFill>
                  <a:srgbClr val="C00000"/>
                </a:solidFill>
              </a:rPr>
              <a:t>il 2007 e il </a:t>
            </a:r>
            <a:r>
              <a:rPr lang="it-IT" sz="2400" dirty="0" smtClean="0">
                <a:solidFill>
                  <a:srgbClr val="C00000"/>
                </a:solidFill>
              </a:rPr>
              <a:t>2017 </a:t>
            </a:r>
            <a:r>
              <a:rPr lang="it-IT" sz="2400" dirty="0">
                <a:solidFill>
                  <a:srgbClr val="C00000"/>
                </a:solidFill>
              </a:rPr>
              <a:t>il tasso di povertà </a:t>
            </a:r>
            <a:r>
              <a:rPr lang="it-IT" sz="2400" dirty="0" smtClean="0">
                <a:solidFill>
                  <a:srgbClr val="C00000"/>
                </a:solidFill>
              </a:rPr>
              <a:t>assoluta, nell’insieme più che raddoppiato, </a:t>
            </a:r>
            <a:r>
              <a:rPr lang="it-IT" sz="2400" dirty="0">
                <a:solidFill>
                  <a:srgbClr val="C00000"/>
                </a:solidFill>
              </a:rPr>
              <a:t>per gli ultrasessantacinquenni rimane </a:t>
            </a:r>
            <a:r>
              <a:rPr lang="it-IT" sz="2400" dirty="0" smtClean="0">
                <a:solidFill>
                  <a:srgbClr val="C00000"/>
                </a:solidFill>
              </a:rPr>
              <a:t>stabile</a:t>
            </a:r>
            <a:r>
              <a:rPr lang="it-IT" sz="2400" dirty="0">
                <a:solidFill>
                  <a:srgbClr val="C00000"/>
                </a:solidFill>
              </a:rPr>
              <a:t>, </a:t>
            </a:r>
            <a:r>
              <a:rPr lang="it-IT" sz="2400" dirty="0" smtClean="0">
                <a:solidFill>
                  <a:srgbClr val="C00000"/>
                </a:solidFill>
              </a:rPr>
              <a:t>mentre per i </a:t>
            </a:r>
            <a:r>
              <a:rPr lang="it-IT" sz="2400" dirty="0">
                <a:solidFill>
                  <a:srgbClr val="C00000"/>
                </a:solidFill>
              </a:rPr>
              <a:t>minori di 18 anni </a:t>
            </a:r>
            <a:r>
              <a:rPr lang="it-IT" sz="2400" dirty="0" smtClean="0">
                <a:solidFill>
                  <a:srgbClr val="C00000"/>
                </a:solidFill>
              </a:rPr>
              <a:t>pasa dal 3,1% al 12,1% e per i giovani </a:t>
            </a:r>
            <a:r>
              <a:rPr lang="it-IT" sz="2400" dirty="0">
                <a:solidFill>
                  <a:srgbClr val="C00000"/>
                </a:solidFill>
              </a:rPr>
              <a:t>tra i 35 e i 64 anni</a:t>
            </a:r>
            <a:r>
              <a:rPr lang="it-IT" sz="2400" dirty="0"/>
              <a:t>, </a:t>
            </a:r>
            <a:r>
              <a:rPr lang="it-IT" sz="2400" dirty="0" smtClean="0">
                <a:solidFill>
                  <a:srgbClr val="C00000"/>
                </a:solidFill>
              </a:rPr>
              <a:t>dal 2,7% al 10,4%</a:t>
            </a:r>
            <a:endParaRPr lang="it-IT" sz="2400" dirty="0">
              <a:solidFill>
                <a:srgbClr val="C00000"/>
              </a:solidFill>
            </a:endParaRPr>
          </a:p>
        </p:txBody>
      </p:sp>
      <p:sp>
        <p:nvSpPr>
          <p:cNvPr id="4" name="Segnaposto numero diapositiva 3"/>
          <p:cNvSpPr>
            <a:spLocks noGrp="1"/>
          </p:cNvSpPr>
          <p:nvPr>
            <p:ph type="sldNum" sz="quarter" idx="10"/>
          </p:nvPr>
        </p:nvSpPr>
        <p:spPr/>
        <p:txBody>
          <a:bodyPr/>
          <a:lstStyle/>
          <a:p>
            <a:pPr>
              <a:defRPr/>
            </a:pPr>
            <a:endParaRPr lang="it-IT" smtClean="0"/>
          </a:p>
          <a:p>
            <a:pPr>
              <a:defRPr/>
            </a:pPr>
            <a:fld id="{5669D557-FACF-4ED1-8706-E9A44212F7EA}" type="slidenum">
              <a:rPr lang="it-IT" smtClean="0"/>
              <a:pPr>
                <a:defRPr/>
              </a:pPr>
              <a:t>9</a:t>
            </a:fld>
            <a:endParaRPr lang="it-IT"/>
          </a:p>
        </p:txBody>
      </p:sp>
    </p:spTree>
    <p:extLst>
      <p:ext uri="{BB962C8B-B14F-4D97-AF65-F5344CB8AC3E}">
        <p14:creationId xmlns:p14="http://schemas.microsoft.com/office/powerpoint/2010/main" val="378256926"/>
      </p:ext>
    </p:extLst>
  </p:cSld>
  <p:clrMapOvr>
    <a:masterClrMapping/>
  </p:clrMapOvr>
  <p:timing>
    <p:tnLst>
      <p:par>
        <p:cTn id="1" dur="indefinite" restart="never" nodeType="tmRoot"/>
      </p:par>
    </p:tnLst>
  </p:timing>
</p:sld>
</file>

<file path=ppt/theme/theme1.xml><?xml version="1.0" encoding="utf-8"?>
<a:theme xmlns:a="http://schemas.openxmlformats.org/drawingml/2006/main" name="albac">
  <a:themeElements>
    <a:clrScheme name="">
      <a:dk1>
        <a:srgbClr val="000000"/>
      </a:dk1>
      <a:lt1>
        <a:srgbClr val="FFFFFF"/>
      </a:lt1>
      <a:dk2>
        <a:srgbClr val="0000FF"/>
      </a:dk2>
      <a:lt2>
        <a:srgbClr val="DADADA"/>
      </a:lt2>
      <a:accent1>
        <a:srgbClr val="EF9100"/>
      </a:accent1>
      <a:accent2>
        <a:srgbClr val="00FF9F"/>
      </a:accent2>
      <a:accent3>
        <a:srgbClr val="FFFFFF"/>
      </a:accent3>
      <a:accent4>
        <a:srgbClr val="000000"/>
      </a:accent4>
      <a:accent5>
        <a:srgbClr val="F6C7AA"/>
      </a:accent5>
      <a:accent6>
        <a:srgbClr val="00E790"/>
      </a:accent6>
      <a:hlink>
        <a:srgbClr val="7B00E4"/>
      </a:hlink>
      <a:folHlink>
        <a:srgbClr val="A2C1FE"/>
      </a:folHlink>
    </a:clrScheme>
    <a:fontScheme name="albac.ppt">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smtClean="0">
            <a:ln>
              <a:noFill/>
            </a:ln>
            <a:solidFill>
              <a:schemeClr val="tx1"/>
            </a:solidFill>
            <a:effectLst/>
            <a:latin typeface="Arial" charset="0"/>
          </a:defRPr>
        </a:defPPr>
      </a:lstStyle>
    </a:lnDef>
  </a:objectDefaults>
  <a:extraClrSchemeLst>
    <a:extraClrScheme>
      <a:clrScheme name="albac.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lbac.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lbac.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lbac.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lbac.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lbac.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lbac.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WD2016">
  <a:themeElements>
    <a:clrScheme name="CWD">
      <a:dk1>
        <a:sysClr val="windowText" lastClr="000000"/>
      </a:dk1>
      <a:lt1>
        <a:sysClr val="window" lastClr="FFFFFF"/>
      </a:lt1>
      <a:dk2>
        <a:srgbClr val="262626"/>
      </a:dk2>
      <a:lt2>
        <a:srgbClr val="D8D8D8"/>
      </a:lt2>
      <a:accent1>
        <a:srgbClr val="1F497D"/>
      </a:accent1>
      <a:accent2>
        <a:srgbClr val="009632"/>
      </a:accent2>
      <a:accent3>
        <a:srgbClr val="C8000A"/>
      </a:accent3>
      <a:accent4>
        <a:srgbClr val="FF4B0F"/>
      </a:accent4>
      <a:accent5>
        <a:srgbClr val="FFC000"/>
      </a:accent5>
      <a:accent6>
        <a:srgbClr val="FFFFFF"/>
      </a:accent6>
      <a:hlink>
        <a:srgbClr val="0F243E"/>
      </a:hlink>
      <a:folHlink>
        <a:srgbClr val="26262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WD">
    <a:dk1>
      <a:sysClr val="windowText" lastClr="000000"/>
    </a:dk1>
    <a:lt1>
      <a:sysClr val="window" lastClr="FFFFFF"/>
    </a:lt1>
    <a:dk2>
      <a:srgbClr val="262626"/>
    </a:dk2>
    <a:lt2>
      <a:srgbClr val="D8D8D8"/>
    </a:lt2>
    <a:accent1>
      <a:srgbClr val="1F497D"/>
    </a:accent1>
    <a:accent2>
      <a:srgbClr val="009632"/>
    </a:accent2>
    <a:accent3>
      <a:srgbClr val="C8000A"/>
    </a:accent3>
    <a:accent4>
      <a:srgbClr val="FF4B0F"/>
    </a:accent4>
    <a:accent5>
      <a:srgbClr val="FFC000"/>
    </a:accent5>
    <a:accent6>
      <a:srgbClr val="FFFFFF"/>
    </a:accent6>
    <a:hlink>
      <a:srgbClr val="0F243E"/>
    </a:hlink>
    <a:folHlink>
      <a:srgbClr val="26262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Origin</Template>
  <TotalTime>5319</TotalTime>
  <Pages>4</Pages>
  <Words>2976</Words>
  <Application>Microsoft Office PowerPoint</Application>
  <PresentationFormat>Presentazione su schermo (4:3)</PresentationFormat>
  <Paragraphs>223</Paragraphs>
  <Slides>41</Slides>
  <Notes>4</Notes>
  <HiddenSlides>0</HiddenSlides>
  <MMClips>0</MMClips>
  <ScaleCrop>false</ScaleCrop>
  <HeadingPairs>
    <vt:vector size="6" baseType="variant">
      <vt:variant>
        <vt:lpstr>Caratteri utilizzati</vt:lpstr>
      </vt:variant>
      <vt:variant>
        <vt:i4>8</vt:i4>
      </vt:variant>
      <vt:variant>
        <vt:lpstr>Tema</vt:lpstr>
      </vt:variant>
      <vt:variant>
        <vt:i4>2</vt:i4>
      </vt:variant>
      <vt:variant>
        <vt:lpstr>Titoli diapositive</vt:lpstr>
      </vt:variant>
      <vt:variant>
        <vt:i4>41</vt:i4>
      </vt:variant>
    </vt:vector>
  </HeadingPairs>
  <TitlesOfParts>
    <vt:vector size="51" baseType="lpstr">
      <vt:lpstr>Arial</vt:lpstr>
      <vt:lpstr>Calibri</vt:lpstr>
      <vt:lpstr>Cambria</vt:lpstr>
      <vt:lpstr>Constantia</vt:lpstr>
      <vt:lpstr>Corbel</vt:lpstr>
      <vt:lpstr>Monotype Sorts</vt:lpstr>
      <vt:lpstr>Times New Roman</vt:lpstr>
      <vt:lpstr>Wingdings</vt:lpstr>
      <vt:lpstr>albac</vt:lpstr>
      <vt:lpstr>CWD2016</vt:lpstr>
      <vt:lpstr>  LA LEVA ECONOMICA Emanuele Ranci Ortigosa: Contro la povertà. Analisi economiche e politiche a confronto · Brioschi, 2018 introduce Stefano Guffanti</vt:lpstr>
      <vt:lpstr>Presentazione standard di PowerPoint</vt:lpstr>
      <vt:lpstr>Presentazione standard di PowerPoint</vt:lpstr>
      <vt:lpstr>Da 10 anni sempre più poveri</vt:lpstr>
      <vt:lpstr>Con la crisi in Italia i poveri assoluti più che raddoppiano, divengono 5.05 milioni (Istat 2017), 8,4% della popolazione,  con una nuova composizione sociale </vt:lpstr>
      <vt:lpstr>Povertà cresce al sud, ma non più solo al sud</vt:lpstr>
      <vt:lpstr>Su rischio povertà  ed esclusione sociale siamo fra i peggiori in Europa</vt:lpstr>
      <vt:lpstr>Tavola 6. Tasso di rischio di povertà nei 28 paesi UE, composizione percentuali, anno 2016</vt:lpstr>
      <vt:lpstr>Tra il 2007 e il 2017 il tasso di povertà assoluta, nell’insieme più che raddoppiato, per gli ultrasessantacinquenni rimane stabile, mentre per i minori di 18 anni pasa dal 3,1% al 12,1% e per i giovani tra i 35 e i 64 anni, dal 2,7% al 10,4%</vt:lpstr>
      <vt:lpstr>E’ allarmante che nel 2015 in Italia il 27% dei giovani15-29 anni non fosse ne in istruzione ne in occupazione (NEET), il doppio della media OCSE</vt:lpstr>
      <vt:lpstr>Presentazione standard di PowerPoint</vt:lpstr>
      <vt:lpstr>L’attenzione delle politiche di sostegno e inclusione va allora  focalizzata sulle famiglie con figli minori e sui giovani</vt:lpstr>
      <vt:lpstr>Presentazione standard di PowerPoint</vt:lpstr>
      <vt:lpstr>Povertà e disuguaglianza sono concetti diversi, le cui tendenze però spesso si accompagnano</vt:lpstr>
      <vt:lpstr>Negli ultimi 30 anni (1985-2012) nella maggior parte dei paesi OECD la disuguaglianza economica fra ricchi e poveri è aumentata      ed  è ora al più alto livello anche in Italia</vt:lpstr>
      <vt:lpstr>Presentazione standard di PowerPoint</vt:lpstr>
      <vt:lpstr> Accentuate disuguaglianze e povertà nuocciono allo sviluppo e anche alla crescita economica </vt:lpstr>
      <vt:lpstr>Le disuguaglianze hanno un effetto negativo, statisticamente significativo, sulla crescita a medio-lungo termine (OECD, 2014) </vt:lpstr>
      <vt:lpstr>Per ragioni sociali, ma anche economiche, occorre contrastare la crescita delle disuguaglianze e della povertà</vt:lpstr>
      <vt:lpstr>In Italia con la crisi più disuguaglianze e più povertà.   Esito inevitabile?</vt:lpstr>
      <vt:lpstr> L’inadeguatezza delle tradizionali politiche assistenziali nazionali </vt:lpstr>
      <vt:lpstr> Alcune evidenze di non equità e non efficacia </vt:lpstr>
      <vt:lpstr>Osserviamo allora che il tasso di popolazione a rischio di povertà prima e dopo i trasferimenti sociali evidenzia la scarsa efficacia del nostro sistema (2014)</vt:lpstr>
      <vt:lpstr>Osserviamo che a tale bassa efficacia concorre anche la ripartizione sociale della spesa assistenziale italiana, assai meno redistributiva di quella di altri paesi europei</vt:lpstr>
      <vt:lpstr>La distribuzione sociale delle attuali erogazioni monetarie ne evidenzia l’incoerenza rispetto alla distribuzione dei bisogni: il 35,4% del totale e il 31,3% delle misure contro povertà va ai 5 decili Isee superiori</vt:lpstr>
      <vt:lpstr>A questo zoppicante sistema assistenziale si propongono sfide nuove e complesse che il nostro paese non è stato e non è tuttora in grado di affrontare</vt:lpstr>
      <vt:lpstr>  La difficile evoluzione delle politiche contro la povertà in Italia</vt:lpstr>
      <vt:lpstr>Proposte di riforma</vt:lpstr>
      <vt:lpstr>E’ urgente riallargare il discorso a tutto l’arco delle politiche sociali</vt:lpstr>
      <vt:lpstr>Criteri guida che abbiamo assunto per riordino e sviluppo delle politiche sociali</vt:lpstr>
      <vt:lpstr>Il contenuto: sostituire tutte le attuali misure nazionali con solo i seguenti interventi a carattere generale, presidiati da livelli essenziali</vt:lpstr>
      <vt:lpstr>(il contenuto della proposta di riforma, continua)</vt:lpstr>
      <vt:lpstr>La riforma, da realizzarsi in più anni, conseguirebbe i seguenti benefici sociali:</vt:lpstr>
      <vt:lpstr>Ripartizione per decili Isee della spesa per trasferimenti sociali prima della riforma (correnti) e dopo la riforma (nuovi) </vt:lpstr>
      <vt:lpstr>Una proposta economicamente e socialmente realistica e sostenibile</vt:lpstr>
      <vt:lpstr>Una proposta che da centralità ai territori, orientata al welfare comunitario</vt:lpstr>
      <vt:lpstr>Una scelta di investimento: sviluppo sociale e economico, forte crescita dell’occupazione nei servizi, riequilibrio territoriale. Non facile ed esposta a attacchi </vt:lpstr>
      <vt:lpstr>Una pista per rafforzare nel dibattito pubblico l’attenzione alle politiche sociali e dare più voce agli attori del sociale</vt:lpstr>
      <vt:lpstr>Ricapitolando</vt:lpstr>
      <vt:lpstr>Concludo con un invito a welforum.it</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Nascita dell'idea di osservatorio laboratorio</dc:title>
  <dc:creator>Andrea Galli</dc:creator>
  <cp:lastModifiedBy>eranci</cp:lastModifiedBy>
  <cp:revision>599</cp:revision>
  <cp:lastPrinted>2018-12-14T21:18:57Z</cp:lastPrinted>
  <dcterms:created xsi:type="dcterms:W3CDTF">1998-11-10T18:12:14Z</dcterms:created>
  <dcterms:modified xsi:type="dcterms:W3CDTF">2018-12-14T21:26:23Z</dcterms:modified>
</cp:coreProperties>
</file>